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64646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CAE3F9"/>
          </a:solidFill>
        </a:fill>
      </a:tcStyle>
    </a:wholeTbl>
    <a:band2H>
      <a:tcTxStyle b="def" i="def"/>
      <a:tcStyle>
        <a:tcBdr/>
        <a:fill>
          <a:solidFill>
            <a:srgbClr val="E6F2FC"/>
          </a:solidFill>
        </a:fill>
      </a:tcStyle>
    </a:band2H>
    <a:firstCol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8F8F8"/>
          </a:solidFill>
        </a:fill>
      </a:tcStyle>
    </a:band2H>
    <a:firstCol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8F8F8"/>
          </a:solidFill>
        </a:fill>
      </a:tcStyle>
    </a:lastRow>
    <a:fir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firstCol>
    <a:la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38100" cap="flat">
              <a:solidFill>
                <a:srgbClr val="F8F8F8"/>
              </a:solidFill>
              <a:prstDash val="solid"/>
              <a:round/>
            </a:ln>
          </a:top>
          <a:bottom>
            <a:ln w="127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lastRow>
    <a:firstRow>
      <a:tcTxStyle b="on" i="off">
        <a:fontRef idx="major">
          <a:srgbClr val="F8F8F8"/>
        </a:fontRef>
        <a:srgbClr val="F8F8F8"/>
      </a:tcTxStyle>
      <a:tcStyle>
        <a:tcBdr>
          <a:left>
            <a:ln w="12700" cap="flat">
              <a:solidFill>
                <a:srgbClr val="F8F8F8"/>
              </a:solidFill>
              <a:prstDash val="solid"/>
              <a:round/>
            </a:ln>
          </a:left>
          <a:right>
            <a:ln w="12700" cap="flat">
              <a:solidFill>
                <a:srgbClr val="F8F8F8"/>
              </a:solidFill>
              <a:prstDash val="solid"/>
              <a:round/>
            </a:ln>
          </a:right>
          <a:top>
            <a:ln w="12700" cap="flat">
              <a:solidFill>
                <a:srgbClr val="F8F8F8"/>
              </a:solidFill>
              <a:prstDash val="solid"/>
              <a:round/>
            </a:ln>
          </a:top>
          <a:bottom>
            <a:ln w="38100" cap="flat">
              <a:solidFill>
                <a:srgbClr val="F8F8F8"/>
              </a:solidFill>
              <a:prstDash val="solid"/>
              <a:round/>
            </a:ln>
          </a:bottom>
          <a:insideH>
            <a:ln w="12700" cap="flat">
              <a:solidFill>
                <a:srgbClr val="F8F8F8"/>
              </a:solidFill>
              <a:prstDash val="solid"/>
              <a:round/>
            </a:ln>
          </a:insideH>
          <a:insideV>
            <a:ln w="12700" cap="flat">
              <a:solidFill>
                <a:srgbClr val="F8F8F8"/>
              </a:solidFill>
              <a:prstDash val="solid"/>
              <a:round/>
            </a:ln>
          </a:insideV>
        </a:tcBdr>
        <a:fill>
          <a:solidFill>
            <a:srgbClr val="46464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solidFill>
            <a:srgbClr val="464646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solidFill>
            <a:srgbClr val="464646">
              <a:alpha val="20000"/>
            </a:srgbClr>
          </a:solidFill>
        </a:fill>
      </a:tcStyle>
    </a:firstCol>
    <a:la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50800" cap="flat">
              <a:solidFill>
                <a:srgbClr val="464646"/>
              </a:solidFill>
              <a:prstDash val="solid"/>
              <a:round/>
            </a:ln>
          </a:top>
          <a:bottom>
            <a:ln w="127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464646"/>
        </a:fontRef>
        <a:srgbClr val="464646"/>
      </a:tcTxStyle>
      <a:tcStyle>
        <a:tcBdr>
          <a:left>
            <a:ln w="12700" cap="flat">
              <a:solidFill>
                <a:srgbClr val="464646"/>
              </a:solidFill>
              <a:prstDash val="solid"/>
              <a:round/>
            </a:ln>
          </a:left>
          <a:right>
            <a:ln w="12700" cap="flat">
              <a:solidFill>
                <a:srgbClr val="464646"/>
              </a:solidFill>
              <a:prstDash val="solid"/>
              <a:round/>
            </a:ln>
          </a:right>
          <a:top>
            <a:ln w="12700" cap="flat">
              <a:solidFill>
                <a:srgbClr val="464646"/>
              </a:solidFill>
              <a:prstDash val="solid"/>
              <a:round/>
            </a:ln>
          </a:top>
          <a:bottom>
            <a:ln w="25400" cap="flat">
              <a:solidFill>
                <a:srgbClr val="464646"/>
              </a:solidFill>
              <a:prstDash val="solid"/>
              <a:round/>
            </a:ln>
          </a:bottom>
          <a:insideH>
            <a:ln w="12700" cap="flat">
              <a:solidFill>
                <a:srgbClr val="464646"/>
              </a:solidFill>
              <a:prstDash val="solid"/>
              <a:round/>
            </a:ln>
          </a:insideH>
          <a:insideV>
            <a:ln w="12700" cap="flat">
              <a:solidFill>
                <a:srgbClr val="46464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93892"/>
          <c:y val="0.132261"/>
          <c:w val="0.683411"/>
          <c:h val="0.766998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Physical</c:v>
                </c:pt>
              </c:strCache>
            </c:strRef>
          </c:tx>
          <c:spPr>
            <a:solidFill>
              <a:srgbClr val="4CAAE8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04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K12</c:v>
                </c:pt>
                <c:pt idx="1">
                  <c:v>Trade Book</c:v>
                </c:pt>
                <c:pt idx="2">
                  <c:v>Higher Education</c:v>
                </c:pt>
                <c:pt idx="3">
                  <c:v>Academic</c:v>
                </c:pt>
                <c:pt idx="4">
                  <c:v>Scientific, Technical,  Medical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90.000000</c:v>
                </c:pt>
                <c:pt idx="1">
                  <c:v>80.000000</c:v>
                </c:pt>
                <c:pt idx="2">
                  <c:v>40.000000</c:v>
                </c:pt>
                <c:pt idx="3">
                  <c:v>30.000000</c:v>
                </c:pt>
                <c:pt idx="4">
                  <c:v>25.000000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Digital</c:v>
                </c:pt>
              </c:strCache>
            </c:strRef>
          </c:tx>
          <c:spPr>
            <a:solidFill>
              <a:srgbClr val="6C61B0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304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K12</c:v>
                </c:pt>
                <c:pt idx="1">
                  <c:v>Trade Book</c:v>
                </c:pt>
                <c:pt idx="2">
                  <c:v>Higher Education</c:v>
                </c:pt>
                <c:pt idx="3">
                  <c:v>Academic</c:v>
                </c:pt>
                <c:pt idx="4">
                  <c:v>Scientific, Technical,  Medical</c:v>
                </c:pt>
              </c:strCache>
            </c:strRef>
          </c:cat>
          <c:val>
            <c:numRef>
              <c:f>Sheet1!$B$3:$F$3</c:f>
              <c:numCache>
                <c:ptCount val="5"/>
                <c:pt idx="0">
                  <c:v>10.000000</c:v>
                </c:pt>
                <c:pt idx="1">
                  <c:v>20.000000</c:v>
                </c:pt>
                <c:pt idx="2">
                  <c:v>60.000000</c:v>
                </c:pt>
                <c:pt idx="3">
                  <c:v>70.000000</c:v>
                </c:pt>
                <c:pt idx="4">
                  <c:v>75.000000</c:v>
                </c:pt>
              </c:numCache>
            </c:numRef>
          </c:val>
        </c:ser>
        <c:gapWidth val="150"/>
        <c:overlap val="10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3040" u="none">
                <a:solidFill>
                  <a:srgbClr val="464646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929292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high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3040" u="none">
                <a:solidFill>
                  <a:srgbClr val="464646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0.25"/>
        <c:minorUnit val="0.125"/>
      </c:valAx>
      <c:spPr>
        <a:noFill/>
        <a:ln w="12700" cap="flat">
          <a:solidFill>
            <a:srgbClr val="929292"/>
          </a:solidFill>
          <a:prstDash val="solid"/>
          <a:miter lim="800000"/>
        </a:ln>
        <a:effectLst/>
      </c:spPr>
    </c:plotArea>
    <c:legend>
      <c:legendPos val="t"/>
      <c:layout>
        <c:manualLayout>
          <c:xMode val="edge"/>
          <c:yMode val="edge"/>
          <c:x val="0.284193"/>
          <c:y val="0"/>
          <c:w val="0.702809"/>
          <c:h val="0.083129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040" u="none">
              <a:solidFill>
                <a:srgbClr val="464646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69917"/>
          <c:y val="0.0259267"/>
          <c:w val="0.968008"/>
          <c:h val="0.8573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Bossypants</c:v>
                </c:pt>
              </c:strCache>
            </c:strRef>
          </c:tx>
          <c:spPr>
            <a:solidFill>
              <a:schemeClr val="accent1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Week-3</c:v>
                </c:pt>
                <c:pt idx="1">
                  <c:v>Week-6</c:v>
                </c:pt>
                <c:pt idx="2">
                  <c:v>Week-9</c:v>
                </c:pt>
                <c:pt idx="3">
                  <c:v>Week-12</c:v>
                </c:pt>
              </c:strCache>
            </c:strRef>
          </c:cat>
          <c:val>
            <c:numRef>
              <c:f>Sheet1!$B$2:$B$5</c:f>
              <c:numCache>
                <c:ptCount val="4"/>
                <c:pt idx="0">
                  <c:v>30.000000</c:v>
                </c:pt>
                <c:pt idx="1">
                  <c:v>55.000000</c:v>
                </c:pt>
                <c:pt idx="2">
                  <c:v>70.000000</c:v>
                </c:pt>
                <c:pt idx="3">
                  <c:v>82.000000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Girl With The Lower Back Tattoo</c:v>
                </c:pt>
              </c:strCache>
            </c:strRef>
          </c:tx>
          <c:spPr>
            <a:solidFill>
              <a:schemeClr val="accent2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Week-3</c:v>
                </c:pt>
                <c:pt idx="1">
                  <c:v>Week-6</c:v>
                </c:pt>
                <c:pt idx="2">
                  <c:v>Week-9</c:v>
                </c:pt>
                <c:pt idx="3">
                  <c:v>Week-12</c:v>
                </c:pt>
              </c:strCache>
            </c:strRef>
          </c:cat>
          <c:val>
            <c:numRef>
              <c:f>Sheet1!$C$2:$C$5</c:f>
              <c:numCache>
                <c:ptCount val="4"/>
                <c:pt idx="0">
                  <c:v>31.000000</c:v>
                </c:pt>
                <c:pt idx="1">
                  <c:v>57.000000</c:v>
                </c:pt>
                <c:pt idx="2">
                  <c:v>70.000000</c:v>
                </c:pt>
                <c:pt idx="3">
                  <c:v>77.000000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Born a Crime</c:v>
                </c:pt>
              </c:strCache>
            </c:strRef>
          </c:tx>
          <c:spPr>
            <a:solidFill>
              <a:schemeClr val="accent3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Week-3</c:v>
                </c:pt>
                <c:pt idx="1">
                  <c:v>Week-6</c:v>
                </c:pt>
                <c:pt idx="2">
                  <c:v>Week-9</c:v>
                </c:pt>
                <c:pt idx="3">
                  <c:v>Week-12</c:v>
                </c:pt>
              </c:strCache>
            </c:strRef>
          </c:cat>
          <c:val>
            <c:numRef>
              <c:f>Sheet1!$D$2:$D$5</c:f>
              <c:numCache>
                <c:ptCount val="4"/>
                <c:pt idx="0">
                  <c:v>25.000000</c:v>
                </c:pt>
                <c:pt idx="1">
                  <c:v>61.000000</c:v>
                </c:pt>
                <c:pt idx="2">
                  <c:v>69.000000</c:v>
                </c:pt>
                <c:pt idx="3">
                  <c:v>75.000000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Modern Romance</c:v>
                </c:pt>
              </c:strCache>
            </c:strRef>
          </c:tx>
          <c:spPr>
            <a:solidFill>
              <a:schemeClr val="accent4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Week-3</c:v>
                </c:pt>
                <c:pt idx="1">
                  <c:v>Week-6</c:v>
                </c:pt>
                <c:pt idx="2">
                  <c:v>Week-9</c:v>
                </c:pt>
                <c:pt idx="3">
                  <c:v>Week-12</c:v>
                </c:pt>
              </c:strCache>
            </c:strRef>
          </c:cat>
          <c:val>
            <c:numRef>
              <c:f>Sheet1!$E$2:$E$5</c:f>
              <c:numCache>
                <c:ptCount val="4"/>
                <c:pt idx="0">
                  <c:v>20.000000</c:v>
                </c:pt>
                <c:pt idx="1">
                  <c:v>46.000000</c:v>
                </c:pt>
                <c:pt idx="2">
                  <c:v>66.000000</c:v>
                </c:pt>
                <c:pt idx="3">
                  <c:v>80.000000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Instant Mom</c:v>
                </c:pt>
              </c:strCache>
            </c:strRef>
          </c:tx>
          <c:spPr>
            <a:solidFill>
              <a:schemeClr val="accent5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Week-3</c:v>
                </c:pt>
                <c:pt idx="1">
                  <c:v>Week-6</c:v>
                </c:pt>
                <c:pt idx="2">
                  <c:v>Week-9</c:v>
                </c:pt>
                <c:pt idx="3">
                  <c:v>Week-12</c:v>
                </c:pt>
              </c:strCache>
            </c:strRef>
          </c:cat>
          <c:val>
            <c:numRef>
              <c:f>Sheet1!$F$2:$F$5</c:f>
              <c:numCache>
                <c:ptCount val="4"/>
                <c:pt idx="0">
                  <c:v>59.000000</c:v>
                </c:pt>
                <c:pt idx="1">
                  <c:v>78.000000</c:v>
                </c:pt>
                <c:pt idx="2">
                  <c:v>85.000000</c:v>
                </c:pt>
                <c:pt idx="3">
                  <c:v>94.000000</c:v>
                </c:pt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464646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464646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016887"/>
          <c:y val="0.950462"/>
          <c:w val="0.948249"/>
          <c:h val="0.049538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600" u="none">
              <a:solidFill>
                <a:srgbClr val="464646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433566"/>
          <c:y val="0.0277045"/>
          <c:w val="0.951643"/>
          <c:h val="0.916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Bossy Pants</c:v>
                </c:pt>
                <c:pt idx="1">
                  <c:v>Girl With The Lower Back Tattoo</c:v>
                </c:pt>
                <c:pt idx="2">
                  <c:v>Born a Crime</c:v>
                </c:pt>
                <c:pt idx="3">
                  <c:v>Modern Romance</c:v>
                </c:pt>
                <c:pt idx="4">
                  <c:v>Instant Mom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410449.000000</c:v>
                </c:pt>
                <c:pt idx="1">
                  <c:v>225957.000000</c:v>
                </c:pt>
                <c:pt idx="2">
                  <c:v>181442.000000</c:v>
                </c:pt>
                <c:pt idx="3">
                  <c:v>121604.000000</c:v>
                </c:pt>
                <c:pt idx="4">
                  <c:v>4145.000000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/>
            </c:strRef>
          </c:tx>
          <c:spPr>
            <a:solidFill>
              <a:schemeClr val="accent2"/>
            </a:solidFill>
            <a:ln w="6350" cap="flat">
              <a:solidFill>
                <a:srgbClr val="F8F8F8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464646"/>
                    </a:solidFill>
                    <a:latin typeface="Calibri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Bossy Pants</c:v>
                </c:pt>
                <c:pt idx="1">
                  <c:v>Girl With The Lower Back Tattoo</c:v>
                </c:pt>
                <c:pt idx="2">
                  <c:v>Born a Crime</c:v>
                </c:pt>
                <c:pt idx="3">
                  <c:v>Modern Romance</c:v>
                </c:pt>
                <c:pt idx="4">
                  <c:v>Instant Mom</c:v>
                </c:pt>
              </c:strCache>
            </c:strRef>
          </c:cat>
          <c:val>
            <c:numRef>
              <c:f>Sheet1!$B$3:$F$3</c:f>
              <c:numCache>
                <c:ptCount val="0"/>
              </c:numCache>
            </c:numRef>
          </c:val>
        </c:ser>
        <c:gapWidth val="150"/>
        <c:overlap val="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464646"/>
                </a:solidFill>
                <a:latin typeface="Calibri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prstDash val="solid"/>
              <a:miter lim="800000"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929292"/>
            </a:solidFill>
            <a:prstDash val="solid"/>
            <a:miter lim="8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464646"/>
                </a:solidFill>
                <a:latin typeface="Calibri"/>
              </a:defRPr>
            </a:pPr>
          </a:p>
        </c:txPr>
        <c:crossAx val="2094734552"/>
        <c:crosses val="autoZero"/>
        <c:crossBetween val="between"/>
        <c:majorUnit val="125000"/>
        <c:minorUnit val="625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068" latinLnBrk="0">
      <a:defRPr sz="2400">
        <a:latin typeface="+mj-lt"/>
        <a:ea typeface="+mj-ea"/>
        <a:cs typeface="+mj-cs"/>
        <a:sym typeface="Calibri"/>
      </a:defRPr>
    </a:lvl1pPr>
    <a:lvl2pPr indent="228600" defTabSz="1828068" latinLnBrk="0">
      <a:defRPr sz="2400">
        <a:latin typeface="+mj-lt"/>
        <a:ea typeface="+mj-ea"/>
        <a:cs typeface="+mj-cs"/>
        <a:sym typeface="Calibri"/>
      </a:defRPr>
    </a:lvl2pPr>
    <a:lvl3pPr indent="457200" defTabSz="1828068" latinLnBrk="0">
      <a:defRPr sz="2400">
        <a:latin typeface="+mj-lt"/>
        <a:ea typeface="+mj-ea"/>
        <a:cs typeface="+mj-cs"/>
        <a:sym typeface="Calibri"/>
      </a:defRPr>
    </a:lvl3pPr>
    <a:lvl4pPr indent="685800" defTabSz="1828068" latinLnBrk="0">
      <a:defRPr sz="2400">
        <a:latin typeface="+mj-lt"/>
        <a:ea typeface="+mj-ea"/>
        <a:cs typeface="+mj-cs"/>
        <a:sym typeface="Calibri"/>
      </a:defRPr>
    </a:lvl4pPr>
    <a:lvl5pPr indent="914400" defTabSz="1828068" latinLnBrk="0">
      <a:defRPr sz="2400">
        <a:latin typeface="+mj-lt"/>
        <a:ea typeface="+mj-ea"/>
        <a:cs typeface="+mj-cs"/>
        <a:sym typeface="Calibri"/>
      </a:defRPr>
    </a:lvl5pPr>
    <a:lvl6pPr indent="1143000" defTabSz="1828068" latinLnBrk="0">
      <a:defRPr sz="2400">
        <a:latin typeface="+mj-lt"/>
        <a:ea typeface="+mj-ea"/>
        <a:cs typeface="+mj-cs"/>
        <a:sym typeface="Calibri"/>
      </a:defRPr>
    </a:lvl6pPr>
    <a:lvl7pPr indent="1371600" defTabSz="1828068" latinLnBrk="0">
      <a:defRPr sz="2400">
        <a:latin typeface="+mj-lt"/>
        <a:ea typeface="+mj-ea"/>
        <a:cs typeface="+mj-cs"/>
        <a:sym typeface="Calibri"/>
      </a:defRPr>
    </a:lvl7pPr>
    <a:lvl8pPr indent="1600200" defTabSz="1828068" latinLnBrk="0">
      <a:defRPr sz="2400">
        <a:latin typeface="+mj-lt"/>
        <a:ea typeface="+mj-ea"/>
        <a:cs typeface="+mj-cs"/>
        <a:sym typeface="Calibri"/>
      </a:defRPr>
    </a:lvl8pPr>
    <a:lvl9pPr indent="1828800" defTabSz="1828068" latinLnBrk="0">
      <a:defRPr sz="24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779461" y="12344400"/>
            <a:ext cx="5686638" cy="7366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828343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700" u="none">
          <a:ln>
            <a:noFill/>
          </a:ln>
          <a:solidFill>
            <a:srgbClr val="464646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457086" marR="0" indent="-457086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1pPr>
      <a:lvl2pPr marL="1449058" marR="0" indent="-53488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2pPr>
      <a:lvl3pPr marL="2472951" marR="0" indent="-64460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3pPr>
      <a:lvl4pPr marL="3460791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4pPr>
      <a:lvl5pPr marL="4374963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5pPr>
      <a:lvl6pPr marL="5289135" marR="0" indent="-718278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6pPr>
      <a:lvl7pPr marL="6203305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7pPr>
      <a:lvl8pPr marL="7117477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8pPr>
      <a:lvl9pPr marL="8031648" marR="0" indent="-718277" algn="l" defTabSz="1828343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500" u="none">
          <a:ln>
            <a:noFill/>
          </a:ln>
          <a:solidFill>
            <a:srgbClr val="464646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Relationship Id="rId10" Type="http://schemas.openxmlformats.org/officeDocument/2006/relationships/image" Target="../media/image8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8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2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69056" y="5033881"/>
            <a:ext cx="1917339" cy="198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Where’s My Data, Dude?"/>
          <p:cNvSpPr txBox="1"/>
          <p:nvPr/>
        </p:nvSpPr>
        <p:spPr>
          <a:xfrm>
            <a:off x="2727833" y="7963575"/>
            <a:ext cx="18599784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Where’s My Data, Dude?</a:t>
            </a:r>
          </a:p>
        </p:txBody>
      </p:sp>
      <p:sp>
        <p:nvSpPr>
          <p:cNvPr id="29" name="By: Craig, Ricky, &amp; Paul"/>
          <p:cNvSpPr txBox="1"/>
          <p:nvPr/>
        </p:nvSpPr>
        <p:spPr>
          <a:xfrm>
            <a:off x="8337534" y="9027916"/>
            <a:ext cx="7696232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400">
                <a:solidFill>
                  <a:schemeClr val="accent3"/>
                </a:solidFill>
              </a:defRPr>
            </a:lvl1pPr>
          </a:lstStyle>
          <a:p>
            <a:pPr/>
            <a:r>
              <a:t>By: Craig, Ricky, &amp; Paul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" grpId="1"/>
      <p:bldP build="whole" bldLvl="1" animBg="1" rev="0" advAuto="0" spid="27" grpId="2"/>
      <p:bldP build="whole" bldLvl="1" animBg="1" rev="0" advAuto="0" spid="29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andrew-neel-109201.jpg" descr="andrew-neel-109201.jpg"/>
          <p:cNvPicPr>
            <a:picLocks noChangeAspect="1"/>
          </p:cNvPicPr>
          <p:nvPr/>
        </p:nvPicPr>
        <p:blipFill>
          <a:blip r:embed="rId2">
            <a:extLst/>
          </a:blip>
          <a:srcRect l="57915" t="19166" r="0" b="19166"/>
          <a:stretch>
            <a:fillRect/>
          </a:stretch>
        </p:blipFill>
        <p:spPr>
          <a:xfrm>
            <a:off x="3214813" y="2628899"/>
            <a:ext cx="8658497" cy="845820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Shape"/>
          <p:cNvSpPr/>
          <p:nvPr/>
        </p:nvSpPr>
        <p:spPr>
          <a:xfrm rot="5400000">
            <a:off x="20276915" y="2628900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8" name="Shape"/>
          <p:cNvSpPr/>
          <p:nvPr/>
        </p:nvSpPr>
        <p:spPr>
          <a:xfrm rot="10800000">
            <a:off x="20276917" y="1019226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19" name="Ω"/>
          <p:cNvSpPr/>
          <p:nvPr/>
        </p:nvSpPr>
        <p:spPr>
          <a:xfrm>
            <a:off x="4600573" y="2832099"/>
            <a:ext cx="8263110" cy="8458204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8F8F8"/>
                </a:solidFill>
              </a:defRPr>
            </a:lvl1pPr>
          </a:lstStyle>
          <a:p>
            <a:pPr/>
            <a:r>
              <a:t>Ω</a:t>
            </a:r>
          </a:p>
        </p:txBody>
      </p:sp>
      <p:sp>
        <p:nvSpPr>
          <p:cNvPr id="120" name="Does the volume of social media activity influence POS results?"/>
          <p:cNvSpPr txBox="1"/>
          <p:nvPr/>
        </p:nvSpPr>
        <p:spPr>
          <a:xfrm>
            <a:off x="4693537" y="5702251"/>
            <a:ext cx="8077183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67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Does the volume of social media activity influence POS results? </a:t>
            </a:r>
            <a:endParaRPr b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" grpId="3"/>
      <p:bldP build="whole" bldLvl="1" animBg="1" rev="0" advAuto="0" spid="120" grpId="5"/>
      <p:bldP build="whole" bldLvl="1" animBg="1" rev="0" advAuto="0" spid="118" grpId="4"/>
      <p:bldP build="whole" bldLvl="1" animBg="1" rev="0" advAuto="0" spid="119" grpId="1"/>
      <p:bldP build="whole" bldLvl="1" animBg="1" rev="0" advAuto="0" spid="11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24" name="BossypantsTvS.png" descr="BossypantsT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ossypants"/>
          <p:cNvSpPr txBox="1"/>
          <p:nvPr/>
        </p:nvSpPr>
        <p:spPr>
          <a:xfrm>
            <a:off x="8948048" y="486784"/>
            <a:ext cx="647520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Bossypants</a:t>
            </a:r>
          </a:p>
        </p:txBody>
      </p:sp>
      <p:sp>
        <p:nvSpPr>
          <p:cNvPr id="126" name="R Square= .89"/>
          <p:cNvSpPr txBox="1"/>
          <p:nvPr/>
        </p:nvSpPr>
        <p:spPr>
          <a:xfrm>
            <a:off x="213974" y="195809"/>
            <a:ext cx="647520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1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 Square= .89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3"/>
      <p:bldP build="whole" bldLvl="1" animBg="1" rev="0" advAuto="0" spid="125" grpId="4"/>
      <p:bldP build="whole" bldLvl="1" animBg="1" rev="0" advAuto="0" spid="123" grpId="2"/>
      <p:bldP build="whole" bldLvl="1" animBg="1" rev="0" advAuto="0" spid="126" grpId="5"/>
      <p:bldP build="whole" bldLvl="1" animBg="1" rev="0" advAuto="0" spid="1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29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30" name="InstantMomTvS.png" descr="InstantMomT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nstant Mom"/>
          <p:cNvSpPr txBox="1"/>
          <p:nvPr/>
        </p:nvSpPr>
        <p:spPr>
          <a:xfrm>
            <a:off x="8567544" y="469851"/>
            <a:ext cx="7236212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Instant Mom</a:t>
            </a:r>
          </a:p>
        </p:txBody>
      </p:sp>
      <p:sp>
        <p:nvSpPr>
          <p:cNvPr id="132" name="R Square= .72"/>
          <p:cNvSpPr txBox="1"/>
          <p:nvPr/>
        </p:nvSpPr>
        <p:spPr>
          <a:xfrm>
            <a:off x="255771" y="195809"/>
            <a:ext cx="6475205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1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 Square= .72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3"/>
      <p:bldP build="whole" bldLvl="1" animBg="1" rev="0" advAuto="0" spid="128" grpId="1"/>
      <p:bldP build="whole" bldLvl="1" animBg="1" rev="0" advAuto="0" spid="132" grpId="5"/>
      <p:bldP build="whole" bldLvl="1" animBg="1" rev="0" advAuto="0" spid="129" grpId="2"/>
      <p:bldP build="whole" bldLvl="1" animBg="1" rev="0" advAuto="0" spid="131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35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36" name="BackTattooTvS.png" descr="BackTattooT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irl With The Lower Back Tattoo"/>
          <p:cNvSpPr txBox="1"/>
          <p:nvPr/>
        </p:nvSpPr>
        <p:spPr>
          <a:xfrm>
            <a:off x="3467171" y="907611"/>
            <a:ext cx="1743695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Girl With The Lower Back Tattoo</a:t>
            </a:r>
          </a:p>
        </p:txBody>
      </p:sp>
      <p:sp>
        <p:nvSpPr>
          <p:cNvPr id="138" name="R Square= .49"/>
          <p:cNvSpPr txBox="1"/>
          <p:nvPr/>
        </p:nvSpPr>
        <p:spPr>
          <a:xfrm>
            <a:off x="297569" y="174910"/>
            <a:ext cx="515686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1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 Square= .49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5"/>
      <p:bldP build="whole" bldLvl="1" animBg="1" rev="0" advAuto="0" spid="135" grpId="2"/>
      <p:bldP build="whole" bldLvl="1" animBg="1" rev="0" advAuto="0" spid="136" grpId="3"/>
      <p:bldP build="whole" bldLvl="1" animBg="1" rev="0" advAuto="0" spid="137" grpId="4"/>
      <p:bldP build="whole" bldLvl="1" animBg="1" rev="0" advAuto="0" spid="1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41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42" name="ModernRomanceTvS.png" descr="ModernRomanceT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Modern Romance"/>
          <p:cNvSpPr txBox="1"/>
          <p:nvPr/>
        </p:nvSpPr>
        <p:spPr>
          <a:xfrm>
            <a:off x="6994431" y="520651"/>
            <a:ext cx="1038243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Modern Romance</a:t>
            </a:r>
          </a:p>
        </p:txBody>
      </p:sp>
      <p:sp>
        <p:nvSpPr>
          <p:cNvPr id="144" name="R Square= .85"/>
          <p:cNvSpPr txBox="1"/>
          <p:nvPr/>
        </p:nvSpPr>
        <p:spPr>
          <a:xfrm>
            <a:off x="339366" y="300303"/>
            <a:ext cx="474158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1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 Square= .85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5"/>
      <p:bldP build="whole" bldLvl="1" animBg="1" rev="0" advAuto="0" spid="141" grpId="2"/>
      <p:bldP build="whole" bldLvl="1" animBg="1" rev="0" advAuto="0" spid="142" grpId="3"/>
      <p:bldP build="whole" bldLvl="1" animBg="1" rev="0" advAuto="0" spid="140" grpId="1"/>
      <p:bldP build="whole" bldLvl="1" animBg="1" rev="0" advAuto="0" spid="143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47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48" name="BornaCrimeTvS.png" descr="BornaCrimeT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Born a Crime"/>
          <p:cNvSpPr txBox="1"/>
          <p:nvPr/>
        </p:nvSpPr>
        <p:spPr>
          <a:xfrm>
            <a:off x="8053723" y="486784"/>
            <a:ext cx="826385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Born a Crime</a:t>
            </a:r>
          </a:p>
        </p:txBody>
      </p:sp>
      <p:sp>
        <p:nvSpPr>
          <p:cNvPr id="150" name="R Square= .35"/>
          <p:cNvSpPr txBox="1"/>
          <p:nvPr/>
        </p:nvSpPr>
        <p:spPr>
          <a:xfrm>
            <a:off x="213974" y="279404"/>
            <a:ext cx="4545498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51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 Square= .35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800"/>
                            </p:stCondLst>
                            <p:childTnLst>
                              <p:par>
                                <p:cTn id="24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3"/>
      <p:bldP build="whole" bldLvl="1" animBg="1" rev="0" advAuto="0" spid="146" grpId="1"/>
      <p:bldP build="whole" bldLvl="1" animBg="1" rev="0" advAuto="0" spid="147" grpId="2"/>
      <p:bldP build="whole" bldLvl="1" animBg="1" rev="0" advAuto="0" spid="149" grpId="4"/>
      <p:bldP build="whole" bldLvl="1" animBg="1" rev="0" advAuto="0" spid="150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4294967295"/>
          </p:nvPr>
        </p:nvSpPr>
        <p:spPr>
          <a:xfrm rot="5400000">
            <a:off x="23125775" y="6522975"/>
            <a:ext cx="596824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3" name="Line"/>
          <p:cNvSpPr/>
          <p:nvPr/>
        </p:nvSpPr>
        <p:spPr>
          <a:xfrm flipH="1">
            <a:off x="529766" y="6232266"/>
            <a:ext cx="1" cy="1251472"/>
          </a:xfrm>
          <a:prstGeom prst="line">
            <a:avLst/>
          </a:prstGeom>
          <a:ln w="6350">
            <a:solidFill>
              <a:srgbClr val="46464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Does the sentiment of social media influence POS results?"/>
          <p:cNvSpPr txBox="1"/>
          <p:nvPr/>
        </p:nvSpPr>
        <p:spPr>
          <a:xfrm>
            <a:off x="408687" y="4205225"/>
            <a:ext cx="7967863" cy="5095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sz="65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Does the sentiment of social media influence POS results?</a:t>
            </a:r>
            <a:endParaRPr b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5" name="Shape"/>
          <p:cNvSpPr/>
          <p:nvPr/>
        </p:nvSpPr>
        <p:spPr>
          <a:xfrm rot="5400000">
            <a:off x="7665815" y="2628900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56" name="Shape"/>
          <p:cNvSpPr/>
          <p:nvPr/>
        </p:nvSpPr>
        <p:spPr>
          <a:xfrm rot="10800000">
            <a:off x="7665817" y="1019226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157" name="Sentiment.png" descr="Senti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5613" y="3537337"/>
            <a:ext cx="14161751" cy="6608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2"/>
      <p:bldP build="whole" bldLvl="1" animBg="1" rev="0" advAuto="0" spid="155" grpId="3"/>
      <p:bldP build="whole" bldLvl="1" animBg="1" rev="0" advAuto="0" spid="156" grpId="4"/>
      <p:bldP build="whole" bldLvl="1" animBg="1" rev="0" advAuto="0" spid="15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6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1" name="BossypantsSvS.png" descr="BossypantsS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Bossypants"/>
          <p:cNvSpPr txBox="1"/>
          <p:nvPr/>
        </p:nvSpPr>
        <p:spPr>
          <a:xfrm>
            <a:off x="8948048" y="486784"/>
            <a:ext cx="647520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Bossypants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4"/>
      <p:bldP build="whole" bldLvl="1" animBg="1" rev="0" advAuto="0" spid="159" grpId="1"/>
      <p:bldP build="whole" bldLvl="1" animBg="1" rev="0" advAuto="0" spid="161" grpId="3"/>
      <p:bldP build="whole" bldLvl="1" animBg="1" rev="0" advAuto="0" spid="16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65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66" name="BornaCrimeSvS.png" descr="BornaCrimeS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Born a Crime"/>
          <p:cNvSpPr txBox="1"/>
          <p:nvPr/>
        </p:nvSpPr>
        <p:spPr>
          <a:xfrm>
            <a:off x="8053723" y="486784"/>
            <a:ext cx="826385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Born a Crime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6" grpId="3"/>
      <p:bldP build="whole" bldLvl="1" animBg="1" rev="0" advAuto="0" spid="164" grpId="1"/>
      <p:bldP build="whole" bldLvl="1" animBg="1" rev="0" advAuto="0" spid="167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7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1" name="InstantMomSvS.png" descr="InstantMomS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Instant Mom"/>
          <p:cNvSpPr txBox="1"/>
          <p:nvPr/>
        </p:nvSpPr>
        <p:spPr>
          <a:xfrm>
            <a:off x="8567544" y="469851"/>
            <a:ext cx="7236212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Instant Mom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4"/>
      <p:bldP build="whole" bldLvl="1" animBg="1" rev="0" advAuto="0" spid="170" grpId="2"/>
      <p:bldP build="whole" bldLvl="1" animBg="1" rev="0" advAuto="0" spid="171" grpId="3"/>
      <p:bldP build="whole" bldLvl="1" animBg="1" rev="0" advAuto="0" spid="16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"/>
          <p:cNvGrpSpPr/>
          <p:nvPr/>
        </p:nvGrpSpPr>
        <p:grpSpPr>
          <a:xfrm>
            <a:off x="13489209" y="2628900"/>
            <a:ext cx="15838488" cy="16314738"/>
            <a:chOff x="0" y="0"/>
            <a:chExt cx="15838487" cy="16314737"/>
          </a:xfrm>
        </p:grpSpPr>
        <p:sp>
          <p:nvSpPr>
            <p:cNvPr id="31" name="Shape"/>
            <p:cNvSpPr/>
            <p:nvPr/>
          </p:nvSpPr>
          <p:spPr>
            <a:xfrm>
              <a:off x="0" y="0"/>
              <a:ext cx="15838486" cy="16282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78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0842" y="10491"/>
                  </a:lnTo>
                  <a:lnTo>
                    <a:pt x="21600" y="42"/>
                  </a:lnTo>
                  <a:lnTo>
                    <a:pt x="21559" y="1028"/>
                  </a:lnTo>
                  <a:lnTo>
                    <a:pt x="10842" y="11439"/>
                  </a:lnTo>
                  <a:lnTo>
                    <a:pt x="678" y="1563"/>
                  </a:lnTo>
                  <a:lnTo>
                    <a:pt x="678" y="21600"/>
                  </a:lnTo>
                  <a:close/>
                </a:path>
              </a:pathLst>
            </a:custGeom>
            <a:solidFill>
              <a:srgbClr val="E7E6E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" name="Shape"/>
            <p:cNvSpPr/>
            <p:nvPr/>
          </p:nvSpPr>
          <p:spPr>
            <a:xfrm>
              <a:off x="7764462" y="2109787"/>
              <a:ext cx="8074026" cy="1420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0271" y="21600"/>
                  </a:lnTo>
                  <a:lnTo>
                    <a:pt x="20271" y="1839"/>
                  </a:lnTo>
                  <a:lnTo>
                    <a:pt x="0" y="13347"/>
                  </a:lnTo>
                  <a:lnTo>
                    <a:pt x="0" y="12451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7E6E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34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71871" y="6467600"/>
            <a:ext cx="755176" cy="7808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4294967295"/>
          </p:nvPr>
        </p:nvSpPr>
        <p:spPr>
          <a:xfrm rot="16200000">
            <a:off x="779366" y="6539231"/>
            <a:ext cx="350483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" name="Social Media &amp; Point-of-Sale Analysis of"/>
          <p:cNvSpPr txBox="1"/>
          <p:nvPr/>
        </p:nvSpPr>
        <p:spPr>
          <a:xfrm>
            <a:off x="8873497" y="2716615"/>
            <a:ext cx="7696232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2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Social Media &amp; Point-of-Sale Analysis of </a:t>
            </a:r>
          </a:p>
        </p:txBody>
      </p:sp>
      <p:sp>
        <p:nvSpPr>
          <p:cNvPr id="37" name="Celebrity Books"/>
          <p:cNvSpPr txBox="1"/>
          <p:nvPr/>
        </p:nvSpPr>
        <p:spPr>
          <a:xfrm>
            <a:off x="8786486" y="1588941"/>
            <a:ext cx="6366908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9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Celebrity Books</a:t>
            </a:r>
          </a:p>
        </p:txBody>
      </p:sp>
      <p:sp>
        <p:nvSpPr>
          <p:cNvPr id="38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Shape"/>
          <p:cNvSpPr/>
          <p:nvPr/>
        </p:nvSpPr>
        <p:spPr>
          <a:xfrm rot="5400000">
            <a:off x="17841447" y="2628900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40" name="Shape"/>
          <p:cNvSpPr/>
          <p:nvPr/>
        </p:nvSpPr>
        <p:spPr>
          <a:xfrm rot="10800000">
            <a:off x="17841447" y="1019226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pic>
        <p:nvPicPr>
          <p:cNvPr id="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2575" y="1701558"/>
            <a:ext cx="4880412" cy="1103841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Instant Mom"/>
          <p:cNvSpPr txBox="1"/>
          <p:nvPr/>
        </p:nvSpPr>
        <p:spPr>
          <a:xfrm>
            <a:off x="9133718" y="6534465"/>
            <a:ext cx="2710290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/>
          <a:lstStyle>
            <a:lvl1pPr marL="300789" indent="-300789">
              <a:lnSpc>
                <a:spcPct val="130000"/>
              </a:lnSpc>
              <a:buSzPct val="100000"/>
              <a:buChar char="•"/>
              <a:defRPr sz="3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Instant Mom</a:t>
            </a:r>
          </a:p>
        </p:txBody>
      </p:sp>
      <p:sp>
        <p:nvSpPr>
          <p:cNvPr id="43" name="Born A Crime"/>
          <p:cNvSpPr txBox="1"/>
          <p:nvPr/>
        </p:nvSpPr>
        <p:spPr>
          <a:xfrm>
            <a:off x="9108318" y="7267068"/>
            <a:ext cx="3282571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/>
          <a:lstStyle>
            <a:lvl1pPr marL="300789" indent="-300789">
              <a:lnSpc>
                <a:spcPct val="130000"/>
              </a:lnSpc>
              <a:buSzPct val="100000"/>
              <a:buChar char="•"/>
              <a:defRPr sz="3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Born A Crime</a:t>
            </a:r>
          </a:p>
        </p:txBody>
      </p:sp>
      <p:sp>
        <p:nvSpPr>
          <p:cNvPr id="44" name="Bossypants"/>
          <p:cNvSpPr txBox="1"/>
          <p:nvPr/>
        </p:nvSpPr>
        <p:spPr>
          <a:xfrm>
            <a:off x="9133718" y="5801862"/>
            <a:ext cx="3063298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/>
          <a:lstStyle>
            <a:lvl1pPr marL="300789" indent="-300789">
              <a:lnSpc>
                <a:spcPct val="130000"/>
              </a:lnSpc>
              <a:buSzPct val="100000"/>
              <a:buChar char="•"/>
              <a:defRPr sz="3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Bossypants</a:t>
            </a:r>
          </a:p>
        </p:txBody>
      </p:sp>
      <p:sp>
        <p:nvSpPr>
          <p:cNvPr id="45" name="Modern Romance"/>
          <p:cNvSpPr txBox="1"/>
          <p:nvPr/>
        </p:nvSpPr>
        <p:spPr>
          <a:xfrm>
            <a:off x="9108318" y="7999672"/>
            <a:ext cx="3708681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/>
          <a:lstStyle>
            <a:lvl1pPr marL="300789" indent="-300789">
              <a:lnSpc>
                <a:spcPct val="130000"/>
              </a:lnSpc>
              <a:buSzPct val="100000"/>
              <a:buChar char="•"/>
              <a:defRPr sz="3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Modern Romance</a:t>
            </a:r>
          </a:p>
        </p:txBody>
      </p:sp>
      <p:sp>
        <p:nvSpPr>
          <p:cNvPr id="46" name="The Girl with The Lower Back Tattoo"/>
          <p:cNvSpPr txBox="1"/>
          <p:nvPr/>
        </p:nvSpPr>
        <p:spPr>
          <a:xfrm>
            <a:off x="9108318" y="8732275"/>
            <a:ext cx="7226590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8900" tIns="88900" rIns="88900" bIns="88900"/>
          <a:lstStyle>
            <a:lvl1pPr marL="300789" indent="-300789">
              <a:lnSpc>
                <a:spcPct val="130000"/>
              </a:lnSpc>
              <a:buSzPct val="100000"/>
              <a:buChar char="•"/>
              <a:defRPr sz="3000">
                <a:latin typeface="Lato Light"/>
                <a:ea typeface="Lato Light"/>
                <a:cs typeface="Lato Light"/>
                <a:sym typeface="Lato Light"/>
              </a:defRPr>
            </a:lvl1pPr>
          </a:lstStyle>
          <a:p>
            <a:pPr/>
            <a:r>
              <a:t>The Girl with The Lower Back Tattoo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" grpId="3"/>
      <p:bldP build="whole" bldLvl="1" animBg="1" rev="0" advAuto="0" spid="34" grpId="4"/>
      <p:bldP build="whole" bldLvl="1" animBg="1" rev="0" advAuto="0" spid="38" grpId="6"/>
      <p:bldP build="whole" bldLvl="1" animBg="1" rev="0" advAuto="0" spid="43" grpId="11"/>
      <p:bldP build="whole" bldLvl="1" animBg="1" rev="0" advAuto="0" spid="35" grpId="5"/>
      <p:bldP build="whole" bldLvl="1" animBg="1" rev="0" advAuto="0" spid="39" grpId="7"/>
      <p:bldP build="whole" bldLvl="1" animBg="1" rev="0" advAuto="0" spid="42" grpId="10"/>
      <p:bldP build="whole" bldLvl="1" animBg="1" rev="0" advAuto="0" spid="36" grpId="1"/>
      <p:bldP build="whole" bldLvl="1" animBg="1" rev="0" advAuto="0" spid="45" grpId="13"/>
      <p:bldP build="whole" bldLvl="1" animBg="1" rev="0" advAuto="0" spid="46" grpId="14"/>
      <p:bldP build="whole" bldLvl="1" animBg="1" rev="0" advAuto="0" spid="37" grpId="2"/>
      <p:bldP build="whole" bldLvl="1" animBg="1" rev="0" advAuto="0" spid="33" grpId="9"/>
      <p:bldP build="whole" bldLvl="1" animBg="1" rev="0" advAuto="0" spid="40" grpId="8"/>
      <p:bldP build="whole" bldLvl="1" animBg="1" rev="0" advAuto="0" spid="44" grpId="1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6" name="BackTattooSvS.png" descr="BackTattooS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irl With The Lower Back Tattoo"/>
          <p:cNvSpPr txBox="1"/>
          <p:nvPr/>
        </p:nvSpPr>
        <p:spPr>
          <a:xfrm>
            <a:off x="3467170" y="588384"/>
            <a:ext cx="17436959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Girl With The Lower Back Tattoo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3"/>
      <p:bldP build="whole" bldLvl="1" animBg="1" rev="0" advAuto="0" spid="177" grpId="4"/>
      <p:bldP build="whole" bldLvl="1" animBg="1" rev="0" advAuto="0" spid="175" grpId="2"/>
      <p:bldP build="whole" bldLvl="1" animBg="1" rev="0" advAuto="0" spid="17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8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81" name="ModernRomanceSvS.png" descr="ModernRomanceSv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830" y="2623484"/>
            <a:ext cx="21921640" cy="1023009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Modern Romance"/>
          <p:cNvSpPr txBox="1"/>
          <p:nvPr/>
        </p:nvSpPr>
        <p:spPr>
          <a:xfrm>
            <a:off x="6994431" y="520651"/>
            <a:ext cx="1038243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Modern Romance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8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whole" bldLvl="1" animBg="1" rev="0" advAuto="0" spid="180" grpId="2"/>
      <p:bldP build="whole" bldLvl="1" animBg="1" rev="0" advAuto="0" spid="182" grpId="4"/>
      <p:bldP build="whole" bldLvl="1" animBg="1" rev="0" advAuto="0" spid="181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bookblock-363195.jpg" descr="bookblock-363195.jpg"/>
          <p:cNvPicPr>
            <a:picLocks noChangeAspect="1"/>
          </p:cNvPicPr>
          <p:nvPr/>
        </p:nvPicPr>
        <p:blipFill>
          <a:blip r:embed="rId2">
            <a:extLst/>
          </a:blip>
          <a:srcRect l="5351" t="30821" r="371" b="8740"/>
          <a:stretch>
            <a:fillRect/>
          </a:stretch>
        </p:blipFill>
        <p:spPr>
          <a:xfrm>
            <a:off x="11047896" y="2630090"/>
            <a:ext cx="17587012" cy="8455886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Rectangle"/>
          <p:cNvSpPr/>
          <p:nvPr/>
        </p:nvSpPr>
        <p:spPr>
          <a:xfrm>
            <a:off x="11002265" y="2628900"/>
            <a:ext cx="9055514" cy="9376286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87" name="Do book reviews track with social sentiment?"/>
          <p:cNvSpPr txBox="1"/>
          <p:nvPr/>
        </p:nvSpPr>
        <p:spPr>
          <a:xfrm>
            <a:off x="11632524" y="8972211"/>
            <a:ext cx="7992639" cy="217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56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Do book reviews track with social sentiment?</a:t>
            </a:r>
            <a:endParaRPr b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ctr">
              <a:defRPr b="1" sz="46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grpSp>
        <p:nvGrpSpPr>
          <p:cNvPr id="190" name="RvAS.png"/>
          <p:cNvGrpSpPr/>
          <p:nvPr/>
        </p:nvGrpSpPr>
        <p:grpSpPr>
          <a:xfrm>
            <a:off x="965067" y="2678377"/>
            <a:ext cx="9338187" cy="9376287"/>
            <a:chOff x="0" y="0"/>
            <a:chExt cx="9338185" cy="9376285"/>
          </a:xfrm>
        </p:grpSpPr>
        <p:pic>
          <p:nvPicPr>
            <p:cNvPr id="189" name="RvAS.png" descr="RvA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8931786" cy="89317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RvAS.png" descr="RvAS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338186" cy="9376286"/>
            </a:xfrm>
            <a:prstGeom prst="rect">
              <a:avLst/>
            </a:prstGeom>
            <a:effectLst/>
          </p:spPr>
        </p:pic>
      </p:grpSp>
      <p:sp>
        <p:nvSpPr>
          <p:cNvPr id="191" name="Shape"/>
          <p:cNvSpPr/>
          <p:nvPr/>
        </p:nvSpPr>
        <p:spPr>
          <a:xfrm rot="5400000">
            <a:off x="9947582" y="2087033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92" name="Shape"/>
          <p:cNvSpPr/>
          <p:nvPr/>
        </p:nvSpPr>
        <p:spPr>
          <a:xfrm rot="16200000">
            <a:off x="507189" y="11840633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84" grpId="1"/>
      <p:bldP build="whole" bldLvl="1" animBg="1" rev="0" advAuto="0" spid="190" grpId="7"/>
      <p:bldP build="whole" bldLvl="1" animBg="1" rev="0" advAuto="0" spid="186" grpId="2"/>
      <p:bldP build="whole" bldLvl="1" animBg="1" rev="0" advAuto="0" spid="185" grpId="4"/>
      <p:bldP build="whole" bldLvl="1" animBg="1" rev="0" advAuto="0" spid="191" grpId="5"/>
      <p:bldP build="whole" bldLvl="1" animBg="1" rev="0" advAuto="0" spid="192" grpId="6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zachary-staines-181098.jpg" descr="zachary-staines-181098.jpg"/>
          <p:cNvPicPr>
            <a:picLocks noChangeAspect="1"/>
          </p:cNvPicPr>
          <p:nvPr/>
        </p:nvPicPr>
        <p:blipFill>
          <a:blip r:embed="rId2">
            <a:extLst/>
          </a:blip>
          <a:srcRect l="0" t="9527" r="0" b="9527"/>
          <a:stretch>
            <a:fillRect/>
          </a:stretch>
        </p:blipFill>
        <p:spPr>
          <a:xfrm>
            <a:off x="-2341201" y="2169858"/>
            <a:ext cx="15674084" cy="8458204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Line"/>
          <p:cNvSpPr/>
          <p:nvPr/>
        </p:nvSpPr>
        <p:spPr>
          <a:xfrm>
            <a:off x="10634733" y="5773223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Rectangle"/>
          <p:cNvSpPr/>
          <p:nvPr/>
        </p:nvSpPr>
        <p:spPr>
          <a:xfrm>
            <a:off x="4296665" y="2173230"/>
            <a:ext cx="9055514" cy="9660648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97" name="Visible lag period between twitter activity and POS activity?"/>
          <p:cNvSpPr txBox="1"/>
          <p:nvPr/>
        </p:nvSpPr>
        <p:spPr>
          <a:xfrm>
            <a:off x="4926924" y="8530101"/>
            <a:ext cx="7794995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 sz="46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Visible lag period between twitter activity and POS activity?</a:t>
            </a:r>
            <a:endParaRPr b="0"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ctr">
              <a:defRPr b="1" sz="46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5" grpId="3"/>
      <p:bldP build="whole" bldLvl="1" animBg="1" rev="0" advAuto="0" spid="197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535353"/>
                </a:solidFill>
              </a:defRPr>
            </a:pPr>
          </a:p>
        </p:txBody>
      </p:sp>
      <p:sp>
        <p:nvSpPr>
          <p:cNvPr id="20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01" name="Sales.png" descr="Sa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116" y="357374"/>
            <a:ext cx="13716001" cy="640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Tweets.png" descr="Twee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116" y="6973358"/>
            <a:ext cx="13716001" cy="64008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ales"/>
          <p:cNvSpPr txBox="1"/>
          <p:nvPr/>
        </p:nvSpPr>
        <p:spPr>
          <a:xfrm>
            <a:off x="16378110" y="2807204"/>
            <a:ext cx="3196289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Sales</a:t>
            </a:r>
          </a:p>
        </p:txBody>
      </p:sp>
      <p:sp>
        <p:nvSpPr>
          <p:cNvPr id="204" name="Tweets"/>
          <p:cNvSpPr txBox="1"/>
          <p:nvPr/>
        </p:nvSpPr>
        <p:spPr>
          <a:xfrm>
            <a:off x="16036830" y="9423188"/>
            <a:ext cx="387884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Tweets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3"/>
      <p:bldP build="whole" bldLvl="1" animBg="1" rev="0" advAuto="0" spid="200" grpId="2"/>
      <p:bldP build="whole" bldLvl="1" animBg="1" rev="0" advAuto="0" spid="201" grpId="5"/>
      <p:bldP build="whole" bldLvl="1" animBg="1" rev="0" advAuto="0" spid="202" grpId="6"/>
      <p:bldP build="whole" bldLvl="1" animBg="1" rev="0" advAuto="0" spid="204" grpId="4"/>
      <p:bldP build="whole" bldLvl="1" animBg="1" rev="0" advAuto="0" spid="19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luca-bravo-217276.jpg" descr="luca-bravo-217276.jpg"/>
          <p:cNvPicPr>
            <a:picLocks noChangeAspect="1"/>
          </p:cNvPicPr>
          <p:nvPr/>
        </p:nvPicPr>
        <p:blipFill>
          <a:blip r:embed="rId2">
            <a:extLst/>
          </a:blip>
          <a:srcRect l="26972" t="0" r="30723" b="0"/>
          <a:stretch>
            <a:fillRect/>
          </a:stretch>
        </p:blipFill>
        <p:spPr>
          <a:xfrm>
            <a:off x="0" y="1"/>
            <a:ext cx="870356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quare"/>
          <p:cNvSpPr/>
          <p:nvPr/>
        </p:nvSpPr>
        <p:spPr>
          <a:xfrm>
            <a:off x="11863513" y="5325143"/>
            <a:ext cx="751764" cy="75176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08" name="Square"/>
          <p:cNvSpPr/>
          <p:nvPr/>
        </p:nvSpPr>
        <p:spPr>
          <a:xfrm>
            <a:off x="11863513" y="2842164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09" name="Square"/>
          <p:cNvSpPr/>
          <p:nvPr/>
        </p:nvSpPr>
        <p:spPr>
          <a:xfrm>
            <a:off x="11863513" y="4083653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10" name="Square"/>
          <p:cNvSpPr/>
          <p:nvPr/>
        </p:nvSpPr>
        <p:spPr>
          <a:xfrm>
            <a:off x="11863513" y="6693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11" name="Twitter Advanced Search"/>
          <p:cNvSpPr txBox="1"/>
          <p:nvPr/>
        </p:nvSpPr>
        <p:spPr>
          <a:xfrm>
            <a:off x="13103268" y="4164491"/>
            <a:ext cx="566974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Twitter Advanced Search</a:t>
            </a:r>
          </a:p>
        </p:txBody>
      </p:sp>
      <p:sp>
        <p:nvSpPr>
          <p:cNvPr id="212" name="Python 2 &amp; 3"/>
          <p:cNvSpPr txBox="1"/>
          <p:nvPr/>
        </p:nvSpPr>
        <p:spPr>
          <a:xfrm>
            <a:off x="13103268" y="6722044"/>
            <a:ext cx="4770034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Python 2 &amp; 3</a:t>
            </a:r>
          </a:p>
        </p:txBody>
      </p:sp>
      <p:sp>
        <p:nvSpPr>
          <p:cNvPr id="213" name="Nielsen BookScan Point-of-Sale Data"/>
          <p:cNvSpPr txBox="1"/>
          <p:nvPr/>
        </p:nvSpPr>
        <p:spPr>
          <a:xfrm>
            <a:off x="13103268" y="2892314"/>
            <a:ext cx="6546439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Nielsen BookScan Point-of-Sale Data</a:t>
            </a:r>
          </a:p>
        </p:txBody>
      </p:sp>
      <p:sp>
        <p:nvSpPr>
          <p:cNvPr id="214" name="Good Reads API"/>
          <p:cNvSpPr txBox="1"/>
          <p:nvPr/>
        </p:nvSpPr>
        <p:spPr>
          <a:xfrm>
            <a:off x="13103268" y="5327523"/>
            <a:ext cx="3124612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Good Reads API</a:t>
            </a:r>
          </a:p>
        </p:txBody>
      </p:sp>
      <p:sp>
        <p:nvSpPr>
          <p:cNvPr id="215" name="Shape"/>
          <p:cNvSpPr/>
          <p:nvPr/>
        </p:nvSpPr>
        <p:spPr>
          <a:xfrm rot="5400000">
            <a:off x="19922546" y="210396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6" name="Shape"/>
          <p:cNvSpPr/>
          <p:nvPr/>
        </p:nvSpPr>
        <p:spPr>
          <a:xfrm rot="10800000">
            <a:off x="19922546" y="1237666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17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Technologies"/>
          <p:cNvSpPr txBox="1"/>
          <p:nvPr/>
        </p:nvSpPr>
        <p:spPr>
          <a:xfrm>
            <a:off x="10469552" y="182538"/>
            <a:ext cx="7571373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Technologies</a:t>
            </a:r>
          </a:p>
        </p:txBody>
      </p:sp>
      <p:sp>
        <p:nvSpPr>
          <p:cNvPr id="219" name="Square"/>
          <p:cNvSpPr/>
          <p:nvPr/>
        </p:nvSpPr>
        <p:spPr>
          <a:xfrm>
            <a:off x="11863513" y="7963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20" name="Pandas"/>
          <p:cNvSpPr txBox="1"/>
          <p:nvPr/>
        </p:nvSpPr>
        <p:spPr>
          <a:xfrm>
            <a:off x="13103268" y="7992044"/>
            <a:ext cx="4770034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Pandas</a:t>
            </a:r>
          </a:p>
        </p:txBody>
      </p:sp>
      <p:sp>
        <p:nvSpPr>
          <p:cNvPr id="221" name="Square"/>
          <p:cNvSpPr/>
          <p:nvPr/>
        </p:nvSpPr>
        <p:spPr>
          <a:xfrm>
            <a:off x="11863513" y="9233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22" name="Vader Sentiment Analysis"/>
          <p:cNvSpPr txBox="1"/>
          <p:nvPr/>
        </p:nvSpPr>
        <p:spPr>
          <a:xfrm>
            <a:off x="13103268" y="9262044"/>
            <a:ext cx="4770034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Vader Sentiment Analysis</a:t>
            </a:r>
          </a:p>
        </p:txBody>
      </p:sp>
      <p:sp>
        <p:nvSpPr>
          <p:cNvPr id="223" name="Square"/>
          <p:cNvSpPr/>
          <p:nvPr/>
        </p:nvSpPr>
        <p:spPr>
          <a:xfrm>
            <a:off x="11863513" y="10376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24" name="Excel"/>
          <p:cNvSpPr txBox="1"/>
          <p:nvPr/>
        </p:nvSpPr>
        <p:spPr>
          <a:xfrm>
            <a:off x="13103268" y="10405044"/>
            <a:ext cx="4770034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Excel</a:t>
            </a:r>
          </a:p>
        </p:txBody>
      </p:sp>
      <p:sp>
        <p:nvSpPr>
          <p:cNvPr id="225" name="Square"/>
          <p:cNvSpPr/>
          <p:nvPr/>
        </p:nvSpPr>
        <p:spPr>
          <a:xfrm>
            <a:off x="11863513" y="11519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26" name="VBA"/>
          <p:cNvSpPr txBox="1"/>
          <p:nvPr/>
        </p:nvSpPr>
        <p:spPr>
          <a:xfrm>
            <a:off x="13103268" y="11548044"/>
            <a:ext cx="4770034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VBA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74370" y="2953021"/>
            <a:ext cx="530050" cy="53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28071" y="4083654"/>
            <a:ext cx="822649" cy="822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74370" y="5442349"/>
            <a:ext cx="530050" cy="53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252028" y="6343894"/>
            <a:ext cx="1974735" cy="1396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80793" t="8749" r="1965" b="8749"/>
          <a:stretch>
            <a:fillRect/>
          </a:stretch>
        </p:blipFill>
        <p:spPr>
          <a:xfrm>
            <a:off x="11987181" y="8116565"/>
            <a:ext cx="504475" cy="50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l="37110" t="16874" r="37110" b="46290"/>
          <a:stretch>
            <a:fillRect/>
          </a:stretch>
        </p:blipFill>
        <p:spPr>
          <a:xfrm>
            <a:off x="11881612" y="9284227"/>
            <a:ext cx="715581" cy="6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87181" y="10500299"/>
            <a:ext cx="504429" cy="504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716311" y="11540245"/>
            <a:ext cx="1046168" cy="655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9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9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9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9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9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98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97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96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9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9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95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94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9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9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93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9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9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92"/>
                            </p:stCondLst>
                            <p:childTnLst>
                              <p:par>
                                <p:cTn id="45" presetClass="entr" nodeType="afterEffect" presetSubtype="4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4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92"/>
                            </p:stCondLst>
                            <p:childTnLst>
                              <p:par>
                                <p:cTn id="49" presetClass="entr" nodeType="afterEffect" presetSubtype="4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5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192"/>
                            </p:stCondLst>
                            <p:childTnLst>
                              <p:par>
                                <p:cTn id="53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192"/>
                            </p:stCondLst>
                            <p:childTnLst>
                              <p:par>
                                <p:cTn id="58" presetClass="entr" nodeType="afterEffect" presetSubtype="4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6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192"/>
                            </p:stCondLst>
                            <p:childTnLst>
                              <p:par>
                                <p:cTn id="62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9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9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91"/>
                            </p:stCondLst>
                            <p:childTnLst>
                              <p:par>
                                <p:cTn id="67" presetClass="entr" nodeType="afterEffect" presetSubtype="16" presetID="23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9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9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990"/>
                            </p:stCondLst>
                            <p:childTnLst>
                              <p:par>
                                <p:cTn id="72" presetClass="entr" nodeType="afterEffect" presetSubtype="16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9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9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389"/>
                            </p:stCondLst>
                            <p:childTnLst>
                              <p:par>
                                <p:cTn id="77" presetClass="entr" nodeType="afterEffect" presetSubtype="16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9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9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88"/>
                            </p:stCondLst>
                            <p:childTnLst>
                              <p:par>
                                <p:cTn id="82" presetClass="entr" nodeType="afterEffect" presetSubtype="16" presetID="23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9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9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187"/>
                            </p:stCondLst>
                            <p:childTnLst>
                              <p:par>
                                <p:cTn id="87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99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86"/>
                            </p:stCondLst>
                            <p:childTnLst>
                              <p:par>
                                <p:cTn id="92" presetClass="entr" nodeType="after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9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9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985"/>
                            </p:stCondLst>
                            <p:childTnLst>
                              <p:par>
                                <p:cTn id="97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9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9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16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99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99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Class="entr" nodeType="clickEffect" presetSubtype="16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9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9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Class="entr" nodeType="clickEffect" presetSubtype="16" presetID="23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99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99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Class="entr" nodeType="clickEffect" presetSubtype="16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9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9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Class="entr" nodeType="clickEffect" presetSubtype="16" presetID="23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9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9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Class="entr" nodeType="clickEffect" presetSubtype="16" presetID="23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9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9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16" presetID="23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9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9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Class="entr" nodeType="clickEffect" presetSubtype="16" presetID="23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9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9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24"/>
      <p:bldP build="whole" bldLvl="1" animBg="1" rev="0" advAuto="0" spid="232" grpId="26"/>
      <p:bldP build="whole" bldLvl="1" animBg="1" rev="0" advAuto="0" spid="231" grpId="25"/>
      <p:bldP build="whole" bldLvl="1" animBg="1" rev="0" advAuto="0" spid="208" grpId="2"/>
      <p:bldP build="whole" bldLvl="1" animBg="1" rev="0" advAuto="0" spid="220" grpId="14"/>
      <p:bldP build="whole" bldLvl="1" animBg="1" rev="0" advAuto="0" spid="228" grpId="22"/>
      <p:bldP build="whole" bldLvl="1" animBg="1" rev="0" advAuto="0" spid="229" grpId="23"/>
      <p:bldP build="whole" bldLvl="1" animBg="1" rev="0" advAuto="0" spid="212" grpId="6"/>
      <p:bldP build="whole" bldLvl="1" animBg="1" rev="0" advAuto="0" spid="216" grpId="10"/>
      <p:bldP build="whole" bldLvl="1" animBg="1" rev="0" advAuto="0" spid="219" grpId="13"/>
      <p:bldP build="whole" bldLvl="1" animBg="1" rev="0" advAuto="0" spid="234" grpId="28"/>
      <p:bldP build="whole" bldLvl="1" animBg="1" rev="0" advAuto="0" spid="233" grpId="27"/>
      <p:bldP build="whole" bldLvl="1" animBg="1" rev="0" advAuto="0" spid="217" grpId="11"/>
      <p:bldP build="whole" bldLvl="1" animBg="1" rev="0" advAuto="0" spid="222" grpId="16"/>
      <p:bldP build="whole" bldLvl="1" animBg="1" rev="0" advAuto="0" spid="215" grpId="9"/>
      <p:bldP build="whole" bldLvl="1" animBg="1" rev="0" advAuto="0" spid="218" grpId="12"/>
      <p:bldP build="whole" bldLvl="1" animBg="1" rev="0" advAuto="0" spid="223" grpId="17"/>
      <p:bldP build="whole" bldLvl="1" animBg="1" rev="0" advAuto="0" spid="224" grpId="18"/>
      <p:bldP build="whole" bldLvl="1" animBg="1" rev="0" advAuto="0" spid="209" grpId="3"/>
      <p:bldP build="whole" bldLvl="1" animBg="1" rev="0" advAuto="0" spid="221" grpId="15"/>
      <p:bldP build="whole" bldLvl="1" animBg="1" rev="0" advAuto="0" spid="227" grpId="21"/>
      <p:bldP build="whole" bldLvl="1" animBg="1" rev="0" advAuto="0" spid="210" grpId="4"/>
      <p:bldP build="whole" bldLvl="1" animBg="1" rev="0" advAuto="0" spid="214" grpId="8"/>
      <p:bldP build="whole" bldLvl="1" animBg="1" rev="0" advAuto="0" spid="213" grpId="7"/>
      <p:bldP build="whole" bldLvl="1" animBg="1" rev="0" advAuto="0" spid="211" grpId="5"/>
      <p:bldP build="whole" bldLvl="1" animBg="1" rev="0" advAuto="0" spid="226" grpId="20"/>
      <p:bldP build="whole" bldLvl="1" animBg="1" rev="0" advAuto="0" spid="207" grpId="1"/>
      <p:bldP build="whole" bldLvl="1" animBg="1" rev="0" advAuto="0" spid="225" grpId="19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 Shot 2017-09-30 at 6.04.09 AM.png" descr="Screen Shot 2017-09-30 at 6.04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339" y="4453432"/>
            <a:ext cx="11032193" cy="701664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238" name="Screen Shot 2017-09-30 at 6.05.25 AM.png" descr="Screen Shot 2017-09-30 at 6.05.2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33078" y="2409256"/>
            <a:ext cx="10815302" cy="1110499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Where Do We Start?"/>
          <p:cNvSpPr txBox="1"/>
          <p:nvPr/>
        </p:nvSpPr>
        <p:spPr>
          <a:xfrm>
            <a:off x="6669554" y="461384"/>
            <a:ext cx="11032193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Where Do We Start?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2"/>
      <p:bldP build="whole" bldLvl="1" animBg="1" rev="0" advAuto="0" spid="23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242" name="Twitter Advanced Search"/>
          <p:cNvSpPr txBox="1"/>
          <p:nvPr/>
        </p:nvSpPr>
        <p:spPr>
          <a:xfrm>
            <a:off x="5138757" y="435984"/>
            <a:ext cx="14093785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Twitter Advanced Search</a:t>
            </a:r>
          </a:p>
        </p:txBody>
      </p:sp>
      <p:pic>
        <p:nvPicPr>
          <p:cNvPr id="243" name="Screen Shot 2017-09-30 at 6.18.35 AM.png" descr="Screen Shot 2017-09-30 at 6.18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4239" y="1986268"/>
            <a:ext cx="10975705" cy="11179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Oval"/>
          <p:cNvSpPr/>
          <p:nvPr/>
        </p:nvSpPr>
        <p:spPr>
          <a:xfrm>
            <a:off x="11347450" y="3845421"/>
            <a:ext cx="5465961" cy="794445"/>
          </a:xfrm>
          <a:prstGeom prst="ellipse">
            <a:avLst/>
          </a:prstGeom>
          <a:ln w="38100">
            <a:solidFill>
              <a:srgbClr val="EA251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5" name="Oval"/>
          <p:cNvSpPr/>
          <p:nvPr/>
        </p:nvSpPr>
        <p:spPr>
          <a:xfrm>
            <a:off x="10788650" y="11362332"/>
            <a:ext cx="10937578" cy="872134"/>
          </a:xfrm>
          <a:prstGeom prst="ellipse">
            <a:avLst/>
          </a:prstGeom>
          <a:ln w="38100">
            <a:solidFill>
              <a:srgbClr val="EA251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46" name="Line"/>
          <p:cNvSpPr/>
          <p:nvPr/>
        </p:nvSpPr>
        <p:spPr>
          <a:xfrm flipV="1">
            <a:off x="6633211" y="4269628"/>
            <a:ext cx="4180839" cy="1529617"/>
          </a:xfrm>
          <a:prstGeom prst="line">
            <a:avLst/>
          </a:prstGeom>
          <a:ln w="63500">
            <a:solidFill>
              <a:srgbClr val="EA311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Line"/>
          <p:cNvSpPr/>
          <p:nvPr/>
        </p:nvSpPr>
        <p:spPr>
          <a:xfrm>
            <a:off x="6609598" y="10005799"/>
            <a:ext cx="3874253" cy="1722996"/>
          </a:xfrm>
          <a:prstGeom prst="line">
            <a:avLst/>
          </a:prstGeom>
          <a:ln w="63500">
            <a:solidFill>
              <a:srgbClr val="EA311D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Book Title"/>
          <p:cNvSpPr txBox="1"/>
          <p:nvPr/>
        </p:nvSpPr>
        <p:spPr>
          <a:xfrm>
            <a:off x="3049914" y="5544462"/>
            <a:ext cx="2992200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8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Book Title</a:t>
            </a:r>
          </a:p>
        </p:txBody>
      </p:sp>
      <p:sp>
        <p:nvSpPr>
          <p:cNvPr id="249" name="Range of Dates"/>
          <p:cNvSpPr txBox="1"/>
          <p:nvPr/>
        </p:nvSpPr>
        <p:spPr>
          <a:xfrm>
            <a:off x="2776557" y="9227463"/>
            <a:ext cx="3346510" cy="159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48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Range of Dates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2"/>
      <p:bldP build="whole" bldLvl="1" animBg="1" rev="0" advAuto="0" spid="241" grpId="1"/>
      <p:bldP build="whole" bldLvl="1" animBg="1" rev="0" advAuto="0" spid="248" grpId="3"/>
      <p:bldP build="whole" bldLvl="1" animBg="1" rev="0" advAuto="0" spid="249" grpId="4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creen Shot 2017-09-30 at 6.10.52 AM.png" descr="Screen Shot 2017-09-30 at 6.10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074" y="2104128"/>
            <a:ext cx="14737210" cy="10022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luca-bravo-217276.jpg" descr="luca-bravo-217276.jpg"/>
          <p:cNvPicPr>
            <a:picLocks noChangeAspect="1"/>
          </p:cNvPicPr>
          <p:nvPr/>
        </p:nvPicPr>
        <p:blipFill>
          <a:blip r:embed="rId3">
            <a:extLst/>
          </a:blip>
          <a:srcRect l="26972" t="0" r="30723" b="0"/>
          <a:stretch>
            <a:fillRect/>
          </a:stretch>
        </p:blipFill>
        <p:spPr>
          <a:xfrm>
            <a:off x="15671800" y="0"/>
            <a:ext cx="870356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val"/>
          <p:cNvSpPr/>
          <p:nvPr/>
        </p:nvSpPr>
        <p:spPr>
          <a:xfrm>
            <a:off x="4679354" y="8947844"/>
            <a:ext cx="1345705" cy="754956"/>
          </a:xfrm>
          <a:prstGeom prst="ellipse">
            <a:avLst/>
          </a:prstGeom>
          <a:ln w="50800">
            <a:solidFill>
              <a:srgbClr val="EA0300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creen Shot 2017-09-30 at 6.24.06 AM.png" descr="Screen Shot 2017-09-30 at 6.24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984" y="2003454"/>
            <a:ext cx="23205332" cy="930269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GetOldTweets"/>
          <p:cNvSpPr txBox="1"/>
          <p:nvPr/>
        </p:nvSpPr>
        <p:spPr>
          <a:xfrm>
            <a:off x="8237706" y="385184"/>
            <a:ext cx="7895888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GetOldTweets</a:t>
            </a:r>
          </a:p>
        </p:txBody>
      </p:sp>
      <p:sp>
        <p:nvSpPr>
          <p:cNvPr id="257" name="Rounded Rectangle"/>
          <p:cNvSpPr/>
          <p:nvPr/>
        </p:nvSpPr>
        <p:spPr>
          <a:xfrm>
            <a:off x="654050" y="8407400"/>
            <a:ext cx="23063200" cy="1829594"/>
          </a:xfrm>
          <a:prstGeom prst="roundRect">
            <a:avLst>
              <a:gd name="adj" fmla="val 15000"/>
            </a:avLst>
          </a:prstGeom>
          <a:ln w="38100">
            <a:solidFill>
              <a:srgbClr val="EA190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58" name="Line"/>
          <p:cNvSpPr/>
          <p:nvPr/>
        </p:nvSpPr>
        <p:spPr>
          <a:xfrm flipV="1">
            <a:off x="12185650" y="10515599"/>
            <a:ext cx="1" cy="1501141"/>
          </a:xfrm>
          <a:prstGeom prst="line">
            <a:avLst/>
          </a:prstGeom>
          <a:ln w="63500">
            <a:solidFill>
              <a:srgbClr val="EA191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59" name="Anddddd bingo… almost."/>
          <p:cNvSpPr txBox="1"/>
          <p:nvPr/>
        </p:nvSpPr>
        <p:spPr>
          <a:xfrm>
            <a:off x="9231779" y="12276296"/>
            <a:ext cx="590774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Anddddd bingo… almost.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  <p:bldP build="whole" bldLvl="1" animBg="1" rev="0" advAuto="0" spid="25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joshua-newton-143831.jpg" descr="joshua-newton-143831.jpg"/>
          <p:cNvPicPr>
            <a:picLocks noChangeAspect="1"/>
          </p:cNvPicPr>
          <p:nvPr/>
        </p:nvPicPr>
        <p:blipFill>
          <a:blip r:embed="rId2">
            <a:extLst/>
          </a:blip>
          <a:srcRect l="8702" t="9656" r="27396" b="6506"/>
          <a:stretch>
            <a:fillRect/>
          </a:stretch>
        </p:blipFill>
        <p:spPr>
          <a:xfrm>
            <a:off x="8703565" y="1"/>
            <a:ext cx="1567408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quare"/>
          <p:cNvSpPr/>
          <p:nvPr/>
        </p:nvSpPr>
        <p:spPr>
          <a:xfrm>
            <a:off x="3213902" y="7484143"/>
            <a:ext cx="751764" cy="75176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50" name="Square"/>
          <p:cNvSpPr/>
          <p:nvPr/>
        </p:nvSpPr>
        <p:spPr>
          <a:xfrm>
            <a:off x="3213902" y="3731164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51" name="Square"/>
          <p:cNvSpPr/>
          <p:nvPr/>
        </p:nvSpPr>
        <p:spPr>
          <a:xfrm>
            <a:off x="3213902" y="5607653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52" name="Square"/>
          <p:cNvSpPr/>
          <p:nvPr/>
        </p:nvSpPr>
        <p:spPr>
          <a:xfrm>
            <a:off x="3213902" y="9360631"/>
            <a:ext cx="751764" cy="751764"/>
          </a:xfrm>
          <a:prstGeom prst="rect">
            <a:avLst/>
          </a:prstGeom>
          <a:ln w="12700">
            <a:solidFill>
              <a:srgbClr val="464646">
                <a:alpha val="25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53" name="Line"/>
          <p:cNvSpPr/>
          <p:nvPr/>
        </p:nvSpPr>
        <p:spPr>
          <a:xfrm flipH="1">
            <a:off x="529766" y="6232266"/>
            <a:ext cx="1" cy="1251472"/>
          </a:xfrm>
          <a:prstGeom prst="line">
            <a:avLst/>
          </a:prstGeom>
          <a:ln w="6350">
            <a:solidFill>
              <a:srgbClr val="46464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Visualization"/>
          <p:cNvSpPr txBox="1"/>
          <p:nvPr/>
        </p:nvSpPr>
        <p:spPr>
          <a:xfrm>
            <a:off x="4453656" y="5612291"/>
            <a:ext cx="2303941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Visualization</a:t>
            </a:r>
          </a:p>
        </p:txBody>
      </p:sp>
      <p:sp>
        <p:nvSpPr>
          <p:cNvPr id="56" name="Conclusion"/>
          <p:cNvSpPr txBox="1"/>
          <p:nvPr/>
        </p:nvSpPr>
        <p:spPr>
          <a:xfrm>
            <a:off x="4453656" y="9376344"/>
            <a:ext cx="3282571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57" name="Business Problem"/>
          <p:cNvSpPr txBox="1"/>
          <p:nvPr/>
        </p:nvSpPr>
        <p:spPr>
          <a:xfrm>
            <a:off x="4453656" y="3730514"/>
            <a:ext cx="3282571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Business Problem</a:t>
            </a:r>
          </a:p>
        </p:txBody>
      </p:sp>
      <p:sp>
        <p:nvSpPr>
          <p:cNvPr id="58" name="Technologies"/>
          <p:cNvSpPr txBox="1"/>
          <p:nvPr/>
        </p:nvSpPr>
        <p:spPr>
          <a:xfrm>
            <a:off x="4453656" y="7461123"/>
            <a:ext cx="2578196" cy="6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9" tIns="91399" rIns="91399" bIns="91399">
            <a:spAutoFit/>
          </a:bodyPr>
          <a:lstStyle>
            <a:lvl1pPr>
              <a:lnSpc>
                <a:spcPct val="130000"/>
              </a:lnSpc>
              <a:defRPr sz="3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Technologies</a:t>
            </a:r>
          </a:p>
        </p:txBody>
      </p:sp>
      <p:sp>
        <p:nvSpPr>
          <p:cNvPr id="59" name="Rectangle"/>
          <p:cNvSpPr/>
          <p:nvPr/>
        </p:nvSpPr>
        <p:spPr>
          <a:xfrm>
            <a:off x="12057895" y="4267200"/>
            <a:ext cx="9468581" cy="6819900"/>
          </a:xfrm>
          <a:prstGeom prst="rect">
            <a:avLst/>
          </a:prstGeom>
          <a:ln w="127000">
            <a:solidFill>
              <a:srgbClr val="F8F8F8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60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4814" y="653610"/>
            <a:ext cx="755176" cy="78080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"/>
          <p:cNvSpPr/>
          <p:nvPr/>
        </p:nvSpPr>
        <p:spPr>
          <a:xfrm>
            <a:off x="12280117" y="1769805"/>
            <a:ext cx="9055513" cy="10235381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62" name="Where’s…"/>
          <p:cNvSpPr txBox="1"/>
          <p:nvPr/>
        </p:nvSpPr>
        <p:spPr>
          <a:xfrm>
            <a:off x="16630677" y="4779138"/>
            <a:ext cx="4364236" cy="332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70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Where’s </a:t>
            </a:r>
          </a:p>
          <a:p>
            <a:pPr algn="r">
              <a:defRPr b="1" sz="70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My</a:t>
            </a:r>
            <a:r>
              <a:rPr b="0"/>
              <a:t> Data,</a:t>
            </a:r>
            <a:endParaRPr b="0"/>
          </a:p>
          <a:p>
            <a:pPr algn="r">
              <a:defRPr b="1" sz="70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Dude?!</a:t>
            </a:r>
          </a:p>
        </p:txBody>
      </p:sp>
      <p:sp>
        <p:nvSpPr>
          <p:cNvPr id="63" name="Shape"/>
          <p:cNvSpPr/>
          <p:nvPr/>
        </p:nvSpPr>
        <p:spPr>
          <a:xfrm>
            <a:off x="3310456" y="7580696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4" name="Shape"/>
          <p:cNvSpPr/>
          <p:nvPr/>
        </p:nvSpPr>
        <p:spPr>
          <a:xfrm>
            <a:off x="3361242" y="9457185"/>
            <a:ext cx="457083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5" name="Shape"/>
          <p:cNvSpPr/>
          <p:nvPr/>
        </p:nvSpPr>
        <p:spPr>
          <a:xfrm>
            <a:off x="3310456" y="5708236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66" name="Shape"/>
          <p:cNvSpPr/>
          <p:nvPr/>
        </p:nvSpPr>
        <p:spPr>
          <a:xfrm>
            <a:off x="3310456" y="3878505"/>
            <a:ext cx="558656" cy="4570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9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" grpId="14"/>
      <p:bldP build="whole" bldLvl="1" animBg="1" rev="0" advAuto="0" spid="65" grpId="17"/>
      <p:bldP build="whole" bldLvl="1" animBg="1" rev="0" advAuto="0" spid="64" grpId="16"/>
      <p:bldP build="whole" bldLvl="1" animBg="1" rev="0" advAuto="0" spid="59" grpId="12"/>
      <p:bldP build="whole" bldLvl="1" animBg="1" rev="0" advAuto="0" spid="53" grpId="6"/>
      <p:bldP build="whole" bldLvl="1" animBg="1" rev="0" advAuto="0" spid="57" grpId="10"/>
      <p:bldP build="whole" bldLvl="1" animBg="1" rev="0" advAuto="0" spid="50" grpId="3"/>
      <p:bldP build="whole" bldLvl="1" animBg="1" rev="0" advAuto="0" spid="63" grpId="15"/>
      <p:bldP build="whole" bldLvl="1" animBg="1" rev="0" advAuto="0" spid="55" grpId="8"/>
      <p:bldP build="whole" bldLvl="1" animBg="1" rev="0" advAuto="0" spid="51" grpId="4"/>
      <p:bldP build="whole" bldLvl="1" animBg="1" rev="0" advAuto="0" spid="61" grpId="1"/>
      <p:bldP build="whole" bldLvl="1" animBg="1" rev="0" advAuto="0" spid="54" grpId="7"/>
      <p:bldP build="whole" bldLvl="1" animBg="1" rev="0" advAuto="0" spid="49" grpId="2"/>
      <p:bldP build="whole" bldLvl="1" animBg="1" rev="0" advAuto="0" spid="66" grpId="18"/>
      <p:bldP build="whole" bldLvl="1" animBg="1" rev="0" advAuto="0" spid="60" grpId="13"/>
      <p:bldP build="whole" bldLvl="1" animBg="1" rev="0" advAuto="0" spid="58" grpId="11"/>
      <p:bldP build="whole" bldLvl="1" animBg="1" rev="0" advAuto="0" spid="52" grpId="5"/>
      <p:bldP build="whole" bldLvl="1" animBg="1" rev="0" advAuto="0" spid="56" grpId="9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7-09-30 at 6.27.43 AM.png" descr="Screen Shot 2017-09-30 at 6.27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4456" y="1964620"/>
            <a:ext cx="13186167" cy="1139846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earch Books Loop"/>
          <p:cNvSpPr txBox="1"/>
          <p:nvPr/>
        </p:nvSpPr>
        <p:spPr>
          <a:xfrm>
            <a:off x="6854249" y="346575"/>
            <a:ext cx="10662802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Search Books Loop</a:t>
            </a:r>
          </a:p>
        </p:txBody>
      </p:sp>
      <p:sp>
        <p:nvSpPr>
          <p:cNvPr id="263" name="Line"/>
          <p:cNvSpPr/>
          <p:nvPr/>
        </p:nvSpPr>
        <p:spPr>
          <a:xfrm flipV="1">
            <a:off x="6019898" y="2997200"/>
            <a:ext cx="4971953" cy="254195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Line"/>
          <p:cNvSpPr/>
          <p:nvPr/>
        </p:nvSpPr>
        <p:spPr>
          <a:xfrm flipV="1">
            <a:off x="6231020" y="4419600"/>
            <a:ext cx="4989431" cy="498239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Line"/>
          <p:cNvSpPr/>
          <p:nvPr/>
        </p:nvSpPr>
        <p:spPr>
          <a:xfrm flipV="1">
            <a:off x="6821430" y="6049186"/>
            <a:ext cx="4780020" cy="1410940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Line"/>
          <p:cNvSpPr/>
          <p:nvPr/>
        </p:nvSpPr>
        <p:spPr>
          <a:xfrm>
            <a:off x="6595128" y="9800349"/>
            <a:ext cx="5234922" cy="1807452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7" name="Lists of book search terms and start dates"/>
          <p:cNvSpPr txBox="1"/>
          <p:nvPr/>
        </p:nvSpPr>
        <p:spPr>
          <a:xfrm>
            <a:off x="1003220" y="2477560"/>
            <a:ext cx="4880829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Lists of book search terms and start dates</a:t>
            </a:r>
          </a:p>
        </p:txBody>
      </p:sp>
      <p:sp>
        <p:nvSpPr>
          <p:cNvPr id="268" name="For loop using a zip to iterate simultaneously"/>
          <p:cNvSpPr txBox="1"/>
          <p:nvPr/>
        </p:nvSpPr>
        <p:spPr>
          <a:xfrm>
            <a:off x="764202" y="4303236"/>
            <a:ext cx="535886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For loop using a zip to iterate simultaneously </a:t>
            </a:r>
          </a:p>
        </p:txBody>
      </p:sp>
      <p:sp>
        <p:nvSpPr>
          <p:cNvPr id="269" name="Print checks, use search term and loop counter for file name"/>
          <p:cNvSpPr txBox="1"/>
          <p:nvPr/>
        </p:nvSpPr>
        <p:spPr>
          <a:xfrm>
            <a:off x="1678602" y="6574849"/>
            <a:ext cx="5358865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Print checks, use search term and loop counter for file name</a:t>
            </a:r>
          </a:p>
        </p:txBody>
      </p:sp>
      <p:sp>
        <p:nvSpPr>
          <p:cNvPr id="270" name="Move time parameters using timedelta"/>
          <p:cNvSpPr txBox="1"/>
          <p:nvPr/>
        </p:nvSpPr>
        <p:spPr>
          <a:xfrm>
            <a:off x="1246802" y="9405263"/>
            <a:ext cx="535886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Move time parameters using timedelta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3"/>
      <p:bldP build="whole" bldLvl="1" animBg="1" rev="0" advAuto="0" spid="267" grpId="2"/>
      <p:bldP build="whole" bldLvl="1" animBg="1" rev="0" advAuto="0" spid="262" grpId="1"/>
      <p:bldP build="whole" bldLvl="1" animBg="1" rev="0" advAuto="0" spid="269" grpId="4"/>
      <p:bldP build="whole" bldLvl="1" animBg="1" rev="0" advAuto="0" spid="270" grpId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avan-trikutam-7740.jpg" descr="pavan-trikutam-7740.jpg"/>
          <p:cNvPicPr>
            <a:picLocks noChangeAspect="1"/>
          </p:cNvPicPr>
          <p:nvPr/>
        </p:nvPicPr>
        <p:blipFill>
          <a:blip r:embed="rId2">
            <a:extLst/>
          </a:blip>
          <a:srcRect l="0" t="0" r="23924" b="0"/>
          <a:stretch>
            <a:fillRect/>
          </a:stretch>
        </p:blipFill>
        <p:spPr>
          <a:xfrm>
            <a:off x="-14499" y="0"/>
            <a:ext cx="1565000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Line"/>
          <p:cNvSpPr/>
          <p:nvPr/>
        </p:nvSpPr>
        <p:spPr>
          <a:xfrm flipH="1">
            <a:off x="529766" y="6232266"/>
            <a:ext cx="1" cy="1251472"/>
          </a:xfrm>
          <a:prstGeom prst="line">
            <a:avLst/>
          </a:prstGeom>
          <a:ln w="6350">
            <a:solidFill>
              <a:srgbClr val="464646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75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4814" y="653610"/>
            <a:ext cx="755176" cy="78080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Rectangle"/>
          <p:cNvSpPr/>
          <p:nvPr/>
        </p:nvSpPr>
        <p:spPr>
          <a:xfrm>
            <a:off x="14412472" y="1973005"/>
            <a:ext cx="9055513" cy="10235381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277" name="Screen Shot 2017-09-29 at 1.22.40 AM.png" descr="Screen Shot 2017-09-29 at 1.22.4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1604" y="2754515"/>
            <a:ext cx="13887824" cy="8672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4" grpId="3"/>
      <p:bldP build="whole" bldLvl="1" animBg="1" rev="0" advAuto="0" spid="276" grpId="1"/>
      <p:bldP build="whole" bldLvl="1" animBg="1" rev="0" advAuto="0" spid="273" grpId="2"/>
      <p:bldP build="whole" bldLvl="1" animBg="1" rev="0" advAuto="0" spid="275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280" name="Screen Shot 2017-09-30 at 6.28.28 AM.png" descr="Screen Shot 2017-09-30 at 6.28.2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2566" y="2197371"/>
            <a:ext cx="15806168" cy="1084737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earch Books Redux"/>
          <p:cNvSpPr txBox="1"/>
          <p:nvPr/>
        </p:nvSpPr>
        <p:spPr>
          <a:xfrm>
            <a:off x="6220638" y="359784"/>
            <a:ext cx="1193002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Search Books Redux</a:t>
            </a:r>
          </a:p>
        </p:txBody>
      </p:sp>
      <p:sp>
        <p:nvSpPr>
          <p:cNvPr id="282" name="Shape"/>
          <p:cNvSpPr/>
          <p:nvPr/>
        </p:nvSpPr>
        <p:spPr>
          <a:xfrm rot="16200000">
            <a:off x="3961589" y="12464123"/>
            <a:ext cx="908727" cy="880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283" name="Shape"/>
          <p:cNvSpPr/>
          <p:nvPr/>
        </p:nvSpPr>
        <p:spPr>
          <a:xfrm rot="5400000">
            <a:off x="19472581" y="1883833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2"/>
      <p:bldP build="whole" bldLvl="1" animBg="1" rev="0" advAuto="0" spid="281" grpId="1"/>
      <p:bldP build="whole" bldLvl="1" animBg="1" rev="0" advAuto="0" spid="283" grpId="4"/>
      <p:bldP build="whole" bldLvl="1" animBg="1" rev="0" advAuto="0" spid="279" grpId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286" name="Screen Shot 2017-09-30 at 6.32.55 AM.png" descr="Screen Shot 2017-09-30 at 6.32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9575" y="634962"/>
            <a:ext cx="16152150" cy="10846414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Beautiful, beautiful tweets, but…"/>
          <p:cNvSpPr txBox="1"/>
          <p:nvPr/>
        </p:nvSpPr>
        <p:spPr>
          <a:xfrm>
            <a:off x="3050202" y="11713584"/>
            <a:ext cx="18270895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Beautiful, beautiful tweets, but…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2"/>
      <p:bldP build="whole" bldLvl="1" animBg="1" rev="0" advAuto="0" spid="28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 Shot 2017-09-30 at 6.34.29 AM.png" descr="Screen Shot 2017-09-30 at 6.34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78187" y="2220404"/>
            <a:ext cx="13745664" cy="10988362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ally Fun VBA Script"/>
          <p:cNvSpPr txBox="1"/>
          <p:nvPr/>
        </p:nvSpPr>
        <p:spPr>
          <a:xfrm>
            <a:off x="6220638" y="359784"/>
            <a:ext cx="11930024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Really Fun VBA Script</a:t>
            </a:r>
          </a:p>
        </p:txBody>
      </p:sp>
      <p:sp>
        <p:nvSpPr>
          <p:cNvPr id="291" name="Line"/>
          <p:cNvSpPr/>
          <p:nvPr/>
        </p:nvSpPr>
        <p:spPr>
          <a:xfrm>
            <a:off x="7023992" y="3581003"/>
            <a:ext cx="4196458" cy="2108598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2" name="Line"/>
          <p:cNvSpPr/>
          <p:nvPr/>
        </p:nvSpPr>
        <p:spPr>
          <a:xfrm>
            <a:off x="7017519" y="4953198"/>
            <a:ext cx="4202932" cy="1142802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Line"/>
          <p:cNvSpPr/>
          <p:nvPr/>
        </p:nvSpPr>
        <p:spPr>
          <a:xfrm flipV="1">
            <a:off x="6237088" y="6420867"/>
            <a:ext cx="4932562" cy="212230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Oval"/>
          <p:cNvSpPr/>
          <p:nvPr/>
        </p:nvSpPr>
        <p:spPr>
          <a:xfrm>
            <a:off x="11722100" y="6217894"/>
            <a:ext cx="1503561" cy="397769"/>
          </a:xfrm>
          <a:prstGeom prst="ellipse">
            <a:avLst/>
          </a:prstGeom>
          <a:ln w="38100">
            <a:solidFill>
              <a:srgbClr val="EA2417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5" name="Line"/>
          <p:cNvSpPr/>
          <p:nvPr/>
        </p:nvSpPr>
        <p:spPr>
          <a:xfrm flipV="1">
            <a:off x="5627488" y="9332943"/>
            <a:ext cx="4932562" cy="212230"/>
          </a:xfrm>
          <a:prstGeom prst="line">
            <a:avLst/>
          </a:prstGeom>
          <a:ln w="63500">
            <a:solidFill>
              <a:srgbClr val="F40E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Set expected value for tweet text"/>
          <p:cNvSpPr txBox="1"/>
          <p:nvPr/>
        </p:nvSpPr>
        <p:spPr>
          <a:xfrm>
            <a:off x="1526202" y="2852062"/>
            <a:ext cx="535886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Set expected value for tweet text</a:t>
            </a:r>
          </a:p>
        </p:txBody>
      </p:sp>
      <p:sp>
        <p:nvSpPr>
          <p:cNvPr id="297" name="Set expected value for tweet status ID"/>
          <p:cNvSpPr txBox="1"/>
          <p:nvPr/>
        </p:nvSpPr>
        <p:spPr>
          <a:xfrm>
            <a:off x="1526202" y="4350662"/>
            <a:ext cx="535886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Set expected value for tweet status ID</a:t>
            </a:r>
          </a:p>
        </p:txBody>
      </p:sp>
      <p:sp>
        <p:nvSpPr>
          <p:cNvPr id="298" name="Use IsNumeric() to isolate status ID"/>
          <p:cNvSpPr txBox="1"/>
          <p:nvPr/>
        </p:nvSpPr>
        <p:spPr>
          <a:xfrm>
            <a:off x="1754802" y="6033361"/>
            <a:ext cx="4190266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Use IsNumeric() to isolate status ID</a:t>
            </a:r>
          </a:p>
        </p:txBody>
      </p:sp>
      <p:sp>
        <p:nvSpPr>
          <p:cNvPr id="299" name="Use If statements to move columns"/>
          <p:cNvSpPr txBox="1"/>
          <p:nvPr/>
        </p:nvSpPr>
        <p:spPr>
          <a:xfrm>
            <a:off x="1094402" y="9030561"/>
            <a:ext cx="4691222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Use If statements to move columns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4"/>
      <p:bldP build="whole" bldLvl="1" animBg="1" rev="0" advAuto="0" spid="297" grpId="3"/>
      <p:bldP build="whole" bldLvl="1" animBg="1" rev="0" advAuto="0" spid="290" grpId="1"/>
      <p:bldP build="whole" bldLvl="1" animBg="1" rev="0" advAuto="0" spid="296" grpId="2"/>
      <p:bldP build="whole" bldLvl="1" animBg="1" rev="0" advAuto="0" spid="299" grpId="5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pic>
        <p:nvPicPr>
          <p:cNvPr id="302" name="Screen Shot 2017-09-30 at 6.41.09 AM.png" descr="Screen Shot 2017-09-30 at 6.41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215" y="4328784"/>
            <a:ext cx="16604149" cy="6277632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"/>
          <p:cNvSpPr/>
          <p:nvPr/>
        </p:nvSpPr>
        <p:spPr>
          <a:xfrm rot="5400000">
            <a:off x="16551581" y="4119033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4" name="Shape"/>
          <p:cNvSpPr/>
          <p:nvPr/>
        </p:nvSpPr>
        <p:spPr>
          <a:xfrm rot="16200000">
            <a:off x="380189" y="10291233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305" name="GoodReads API Requests"/>
          <p:cNvSpPr txBox="1"/>
          <p:nvPr/>
        </p:nvSpPr>
        <p:spPr>
          <a:xfrm>
            <a:off x="5138757" y="435984"/>
            <a:ext cx="14093785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GoodReads API Requests</a:t>
            </a:r>
          </a:p>
        </p:txBody>
      </p:sp>
      <p:sp>
        <p:nvSpPr>
          <p:cNvPr id="306" name="Oval"/>
          <p:cNvSpPr/>
          <p:nvPr/>
        </p:nvSpPr>
        <p:spPr>
          <a:xfrm>
            <a:off x="10026650" y="5232400"/>
            <a:ext cx="7239497" cy="1270000"/>
          </a:xfrm>
          <a:prstGeom prst="ellipse">
            <a:avLst/>
          </a:prstGeom>
          <a:ln w="38100">
            <a:solidFill>
              <a:srgbClr val="EA100B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07" name="Line"/>
          <p:cNvSpPr/>
          <p:nvPr/>
        </p:nvSpPr>
        <p:spPr>
          <a:xfrm flipH="1">
            <a:off x="17646649" y="4988759"/>
            <a:ext cx="2130823" cy="827378"/>
          </a:xfrm>
          <a:prstGeom prst="line">
            <a:avLst/>
          </a:prstGeom>
          <a:ln w="63500">
            <a:solidFill>
              <a:srgbClr val="EA2B1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H="1" flipV="1">
            <a:off x="17646649" y="6282396"/>
            <a:ext cx="2119865" cy="2119865"/>
          </a:xfrm>
          <a:prstGeom prst="line">
            <a:avLst/>
          </a:prstGeom>
          <a:ln w="63500">
            <a:solidFill>
              <a:srgbClr val="EA2B1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09" name="XML?"/>
          <p:cNvSpPr txBox="1"/>
          <p:nvPr/>
        </p:nvSpPr>
        <p:spPr>
          <a:xfrm>
            <a:off x="20146250" y="4571530"/>
            <a:ext cx="143583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XML?</a:t>
            </a:r>
          </a:p>
        </p:txBody>
      </p:sp>
      <p:sp>
        <p:nvSpPr>
          <p:cNvPr id="310" name="Use ISBN number to track down correct book and version."/>
          <p:cNvSpPr txBox="1"/>
          <p:nvPr/>
        </p:nvSpPr>
        <p:spPr>
          <a:xfrm>
            <a:off x="19892250" y="7949730"/>
            <a:ext cx="4074065" cy="232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Use ISBN number to track down correct book and version.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3"/>
      <p:bldP build="whole" bldLvl="1" animBg="1" rev="0" advAuto="0" spid="301" grpId="6"/>
      <p:bldP build="whole" bldLvl="1" animBg="1" rev="0" advAuto="0" spid="309" grpId="4"/>
      <p:bldP build="whole" bldLvl="1" animBg="1" rev="0" advAuto="0" spid="304" grpId="2"/>
      <p:bldP build="whole" bldLvl="1" animBg="1" rev="0" advAuto="0" spid="310" grpId="5"/>
      <p:bldP build="whole" bldLvl="1" animBg="1" rev="0" advAuto="0" spid="303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mia-baker-322596.jpg" descr="mia-baker-322596.jpg"/>
          <p:cNvPicPr>
            <a:picLocks noChangeAspect="1"/>
          </p:cNvPicPr>
          <p:nvPr/>
        </p:nvPicPr>
        <p:blipFill>
          <a:blip r:embed="rId2">
            <a:extLst/>
          </a:blip>
          <a:srcRect l="12798" t="0" r="44897" b="0"/>
          <a:stretch>
            <a:fillRect/>
          </a:stretch>
        </p:blipFill>
        <p:spPr>
          <a:xfrm>
            <a:off x="0" y="0"/>
            <a:ext cx="8703567" cy="1371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lide Number"/>
          <p:cNvSpPr txBox="1"/>
          <p:nvPr>
            <p:ph type="sldNum" sz="quarter" idx="4294967295"/>
          </p:nvPr>
        </p:nvSpPr>
        <p:spPr>
          <a:xfrm rot="16200000">
            <a:off x="9342995" y="6539231"/>
            <a:ext cx="596824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4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Workflow"/>
          <p:cNvSpPr txBox="1"/>
          <p:nvPr/>
        </p:nvSpPr>
        <p:spPr>
          <a:xfrm>
            <a:off x="13796995" y="216404"/>
            <a:ext cx="5370767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Workflow</a:t>
            </a:r>
          </a:p>
        </p:txBody>
      </p:sp>
      <p:pic>
        <p:nvPicPr>
          <p:cNvPr id="316" name="Screen Shot 2017-09-30 at 7.06.40 AM.png" descr="Screen Shot 2017-09-30 at 7.06.4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20883" y="3527988"/>
            <a:ext cx="14122991" cy="6992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3"/>
      <p:bldP build="whole" bldLvl="1" animBg="1" rev="0" advAuto="0" spid="313" grpId="1"/>
      <p:bldP build="whole" bldLvl="1" animBg="1" rev="0" advAuto="0" spid="31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/>
          <p:nvPr>
            <p:ph type="sldNum" sz="quarter" idx="4294967295"/>
          </p:nvPr>
        </p:nvSpPr>
        <p:spPr>
          <a:xfrm rot="16200000">
            <a:off x="779366" y="6539231"/>
            <a:ext cx="350483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" name="Publishing Segments have varying ranges of digital and print demand."/>
          <p:cNvSpPr txBox="1"/>
          <p:nvPr/>
        </p:nvSpPr>
        <p:spPr>
          <a:xfrm>
            <a:off x="5870733" y="1011235"/>
            <a:ext cx="13085953" cy="164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Publishing Segments have varying ranges of digital and print demand.  </a:t>
            </a:r>
          </a:p>
        </p:txBody>
      </p:sp>
      <p:sp>
        <p:nvSpPr>
          <p:cNvPr id="7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Shape"/>
          <p:cNvSpPr/>
          <p:nvPr/>
        </p:nvSpPr>
        <p:spPr>
          <a:xfrm rot="5400000">
            <a:off x="18513300" y="673739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2" name="Shape"/>
          <p:cNvSpPr/>
          <p:nvPr/>
        </p:nvSpPr>
        <p:spPr>
          <a:xfrm flipH="1" rot="10800000">
            <a:off x="5155925" y="2261474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graphicFrame>
        <p:nvGraphicFramePr>
          <p:cNvPr id="73" name="2D Stacked Bar Chart"/>
          <p:cNvGraphicFramePr/>
          <p:nvPr/>
        </p:nvGraphicFramePr>
        <p:xfrm>
          <a:off x="1294850" y="4199795"/>
          <a:ext cx="18764373" cy="786525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3"/>
      <p:bldP build="whole" bldLvl="1" animBg="1" rev="0" advAuto="0" spid="68" grpId="2"/>
      <p:bldP build="whole" bldLvl="1" animBg="1" rev="0" advAuto="0" spid="71" grpId="4"/>
      <p:bldP build="whole" bldLvl="1" animBg="1" rev="0" advAuto="0" spid="69" grpId="1"/>
      <p:bldP build="whole" bldLvl="1" animBg="1" rev="0" advAuto="0" spid="72" grpId="5"/>
      <p:bldP build="whole" bldLvl="1" animBg="1" rev="0" advAuto="0" spid="73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/>
          <p:nvPr>
            <p:ph type="sldNum" sz="quarter" idx="4294967295"/>
          </p:nvPr>
        </p:nvSpPr>
        <p:spPr>
          <a:xfrm rot="16200000">
            <a:off x="779366" y="6539231"/>
            <a:ext cx="350483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6" name="Unit sales by week as a % of total may appear common"/>
          <p:cNvSpPr txBox="1"/>
          <p:nvPr/>
        </p:nvSpPr>
        <p:spPr>
          <a:xfrm>
            <a:off x="5870733" y="1011235"/>
            <a:ext cx="1308595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Unit sales by week as a % of total may appear common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7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Shape"/>
          <p:cNvSpPr/>
          <p:nvPr/>
        </p:nvSpPr>
        <p:spPr>
          <a:xfrm rot="5400000">
            <a:off x="17466876" y="783889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79" name="Shape"/>
          <p:cNvSpPr/>
          <p:nvPr/>
        </p:nvSpPr>
        <p:spPr>
          <a:xfrm flipH="1" rot="10800000">
            <a:off x="5266075" y="2096249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graphicFrame>
        <p:nvGraphicFramePr>
          <p:cNvPr id="80" name="2D Column Chart"/>
          <p:cNvGraphicFramePr/>
          <p:nvPr/>
        </p:nvGraphicFramePr>
        <p:xfrm>
          <a:off x="1377840" y="3027374"/>
          <a:ext cx="22475789" cy="1028667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" grpId="6"/>
      <p:bldP build="whole" bldLvl="1" animBg="1" rev="0" advAuto="0" spid="76" grpId="1"/>
      <p:bldP build="whole" bldLvl="1" animBg="1" rev="0" advAuto="0" spid="78" grpId="4"/>
      <p:bldP build="whole" bldLvl="1" animBg="1" rev="0" advAuto="0" spid="75" grpId="2"/>
      <p:bldP build="whole" bldLvl="1" animBg="1" rev="0" advAuto="0" spid="79" grpId="5"/>
      <p:bldP build="whole" bldLvl="1" animBg="1" rev="0" advAuto="0" spid="77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"/>
          <p:cNvSpPr txBox="1"/>
          <p:nvPr>
            <p:ph type="sldNum" sz="quarter" idx="4294967295"/>
          </p:nvPr>
        </p:nvSpPr>
        <p:spPr>
          <a:xfrm rot="16200000">
            <a:off x="779366" y="6539231"/>
            <a:ext cx="350483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3" name="Total Initial 20 Weeks POS…"/>
          <p:cNvSpPr txBox="1"/>
          <p:nvPr/>
        </p:nvSpPr>
        <p:spPr>
          <a:xfrm>
            <a:off x="8227884" y="977368"/>
            <a:ext cx="7915531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Total Initial 20 Weeks POS</a:t>
            </a:r>
            <a:endParaRPr sz="1200">
              <a:solidFill>
                <a:srgbClr val="000000"/>
              </a:solidFill>
            </a:endParaRPr>
          </a:p>
          <a:p>
            <a:pPr algn="ctr">
              <a:lnSpc>
                <a:spcPts val="4400"/>
              </a:lnSpc>
              <a:defRPr sz="1866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(in units)</a:t>
            </a:r>
            <a:endParaRPr sz="1200">
              <a:solidFill>
                <a:srgbClr val="000000"/>
              </a:solidFill>
            </a:endParaRPr>
          </a:p>
          <a:p>
            <a:pPr>
              <a:defRPr sz="5000"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84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Shape"/>
          <p:cNvSpPr/>
          <p:nvPr/>
        </p:nvSpPr>
        <p:spPr>
          <a:xfrm rot="5400000">
            <a:off x="15858210" y="631489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86" name="Shape"/>
          <p:cNvSpPr/>
          <p:nvPr/>
        </p:nvSpPr>
        <p:spPr>
          <a:xfrm flipH="1" rot="10800000">
            <a:off x="7619808" y="1520516"/>
            <a:ext cx="894836" cy="894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0428" y="1172"/>
                </a:lnTo>
                <a:lnTo>
                  <a:pt x="1059" y="1172"/>
                </a:lnTo>
                <a:lnTo>
                  <a:pt x="1059" y="2054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</a:p>
        </p:txBody>
      </p:sp>
      <p:graphicFrame>
        <p:nvGraphicFramePr>
          <p:cNvPr id="87" name="2D Column Chart"/>
          <p:cNvGraphicFramePr/>
          <p:nvPr/>
        </p:nvGraphicFramePr>
        <p:xfrm>
          <a:off x="1218086" y="3027374"/>
          <a:ext cx="22287371" cy="96266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1"/>
      <p:bldP build="whole" bldLvl="1" animBg="1" rev="0" advAuto="0" spid="82" grpId="2"/>
      <p:bldP build="whole" bldLvl="1" animBg="1" rev="0" advAuto="0" spid="84" grpId="3"/>
      <p:bldP build="whole" bldLvl="1" animBg="1" rev="0" advAuto="0" spid="85" grpId="4"/>
      <p:bldP build="whole" bldLvl="1" animBg="1" rev="0" advAuto="0" spid="86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van-trikutam-7740.jpg" descr="pavan-trikutam-7740.jpg"/>
          <p:cNvPicPr>
            <a:picLocks noChangeAspect="1"/>
          </p:cNvPicPr>
          <p:nvPr/>
        </p:nvPicPr>
        <p:blipFill>
          <a:blip r:embed="rId2">
            <a:extLst/>
          </a:blip>
          <a:srcRect l="0" t="0" r="23924" b="0"/>
          <a:stretch>
            <a:fillRect/>
          </a:stretch>
        </p:blipFill>
        <p:spPr>
          <a:xfrm>
            <a:off x="8706168" y="1"/>
            <a:ext cx="15650005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Line"/>
          <p:cNvSpPr/>
          <p:nvPr/>
        </p:nvSpPr>
        <p:spPr>
          <a:xfrm flipH="1">
            <a:off x="529766" y="6232266"/>
            <a:ext cx="1" cy="1251472"/>
          </a:xfrm>
          <a:prstGeom prst="line">
            <a:avLst/>
          </a:prstGeom>
          <a:ln w="6350">
            <a:solidFill>
              <a:srgbClr val="464646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Media Celebrity Reach Vs Demand"/>
          <p:cNvSpPr txBox="1"/>
          <p:nvPr/>
        </p:nvSpPr>
        <p:spPr>
          <a:xfrm>
            <a:off x="1037679" y="3771852"/>
            <a:ext cx="716388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60947" indent="-360947">
              <a:buSzPct val="100000"/>
              <a:buChar char="•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Media Celebrity Reach Vs Demand</a:t>
            </a:r>
          </a:p>
        </p:txBody>
      </p:sp>
      <p:pic>
        <p:nvPicPr>
          <p:cNvPr id="93" name="image1.pdf" descr="image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4814" y="653610"/>
            <a:ext cx="755176" cy="7808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Rectangle"/>
          <p:cNvSpPr/>
          <p:nvPr/>
        </p:nvSpPr>
        <p:spPr>
          <a:xfrm>
            <a:off x="12280117" y="1769805"/>
            <a:ext cx="9055513" cy="10235381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grpSp>
        <p:nvGrpSpPr>
          <p:cNvPr id="98" name="Group"/>
          <p:cNvGrpSpPr/>
          <p:nvPr/>
        </p:nvGrpSpPr>
        <p:grpSpPr>
          <a:xfrm>
            <a:off x="14476716" y="4669544"/>
            <a:ext cx="5743559" cy="4376911"/>
            <a:chOff x="0" y="0"/>
            <a:chExt cx="5743558" cy="4376909"/>
          </a:xfrm>
        </p:grpSpPr>
        <p:sp>
          <p:nvSpPr>
            <p:cNvPr id="95" name="The Story"/>
            <p:cNvSpPr txBox="1"/>
            <p:nvPr/>
          </p:nvSpPr>
          <p:spPr>
            <a:xfrm>
              <a:off x="764338" y="478536"/>
              <a:ext cx="4979221" cy="3052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b="1" sz="9000">
                  <a:solidFill>
                    <a:srgbClr val="F8F8F8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lvl1pPr>
            </a:lstStyle>
            <a:p>
              <a:pPr/>
              <a:r>
                <a:t>The Story</a:t>
              </a:r>
            </a:p>
          </p:txBody>
        </p:sp>
        <p:sp>
          <p:nvSpPr>
            <p:cNvPr id="96" name="Shape"/>
            <p:cNvSpPr/>
            <p:nvPr/>
          </p:nvSpPr>
          <p:spPr>
            <a:xfrm>
              <a:off x="-1" y="-1"/>
              <a:ext cx="764344" cy="531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0428" y="1172"/>
                  </a:lnTo>
                  <a:lnTo>
                    <a:pt x="1059" y="1172"/>
                  </a:lnTo>
                  <a:lnTo>
                    <a:pt x="1059" y="20541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97" name="Shape"/>
            <p:cNvSpPr/>
            <p:nvPr/>
          </p:nvSpPr>
          <p:spPr>
            <a:xfrm rot="10800000">
              <a:off x="3253952" y="3845856"/>
              <a:ext cx="764343" cy="531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0428" y="1172"/>
                  </a:lnTo>
                  <a:lnTo>
                    <a:pt x="1059" y="1172"/>
                  </a:lnTo>
                  <a:lnTo>
                    <a:pt x="1059" y="20541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8F8F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</p:grpSp>
      <p:sp>
        <p:nvSpPr>
          <p:cNvPr id="99" name="Social Volume Vs POS Results"/>
          <p:cNvSpPr txBox="1"/>
          <p:nvPr/>
        </p:nvSpPr>
        <p:spPr>
          <a:xfrm>
            <a:off x="1037679" y="5595806"/>
            <a:ext cx="716388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60947" indent="-360947">
              <a:buSzPct val="100000"/>
              <a:buChar char="•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Social Volume Vs POS Results</a:t>
            </a:r>
          </a:p>
        </p:txBody>
      </p:sp>
      <p:sp>
        <p:nvSpPr>
          <p:cNvPr id="100" name="Social sentiment Vs POS Results"/>
          <p:cNvSpPr txBox="1"/>
          <p:nvPr/>
        </p:nvSpPr>
        <p:spPr>
          <a:xfrm>
            <a:off x="1102111" y="6860961"/>
            <a:ext cx="739375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60947" indent="-360947">
              <a:buSzPct val="100000"/>
              <a:buChar char="•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Social sentiment Vs POS Results</a:t>
            </a:r>
          </a:p>
        </p:txBody>
      </p:sp>
      <p:sp>
        <p:nvSpPr>
          <p:cNvPr id="101" name="Book reviews Vs Sentiment"/>
          <p:cNvSpPr txBox="1"/>
          <p:nvPr/>
        </p:nvSpPr>
        <p:spPr>
          <a:xfrm>
            <a:off x="1088479" y="8126114"/>
            <a:ext cx="716388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60947" indent="-360947">
              <a:buSzPct val="100000"/>
              <a:buChar char="•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Book reviews Vs Sentiment</a:t>
            </a:r>
          </a:p>
        </p:txBody>
      </p:sp>
      <p:sp>
        <p:nvSpPr>
          <p:cNvPr id="102" name="Social lag Vs POS Results"/>
          <p:cNvSpPr txBox="1"/>
          <p:nvPr/>
        </p:nvSpPr>
        <p:spPr>
          <a:xfrm>
            <a:off x="1088479" y="9391269"/>
            <a:ext cx="716388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60947" indent="-360947">
              <a:buSzPct val="100000"/>
              <a:buChar char="•"/>
              <a:defRPr sz="36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Social lag Vs POS Results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" grpId="6"/>
      <p:bldP build="whole" bldLvl="1" animBg="1" rev="0" advAuto="0" spid="101" grpId="9"/>
      <p:bldP build="whole" bldLvl="1" animBg="1" rev="0" advAuto="0" spid="92" grpId="1"/>
      <p:bldP build="whole" bldLvl="1" animBg="1" rev="0" advAuto="0" spid="90" grpId="3"/>
      <p:bldP build="whole" bldLvl="1" animBg="1" rev="0" advAuto="0" spid="91" grpId="4"/>
      <p:bldP build="whole" bldLvl="1" animBg="1" rev="0" advAuto="0" spid="94" grpId="2"/>
      <p:bldP build="whole" bldLvl="1" animBg="1" rev="0" advAuto="0" spid="102" grpId="10"/>
      <p:bldP build="whole" bldLvl="1" animBg="1" rev="0" advAuto="0" spid="100" grpId="8"/>
      <p:bldP build="whole" bldLvl="1" animBg="1" rev="0" advAuto="0" spid="99" grpId="7"/>
      <p:bldP build="whole" bldLvl="1" animBg="1" rev="0" advAuto="0" spid="93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neonbrand-375050.jpg" descr="neonbrand-375050.jpg"/>
          <p:cNvPicPr>
            <a:picLocks noChangeAspect="1"/>
          </p:cNvPicPr>
          <p:nvPr/>
        </p:nvPicPr>
        <p:blipFill>
          <a:blip r:embed="rId2">
            <a:extLst/>
          </a:blip>
          <a:srcRect l="821" t="25757" r="22994" b="12575"/>
          <a:stretch>
            <a:fillRect/>
          </a:stretch>
        </p:blipFill>
        <p:spPr>
          <a:xfrm>
            <a:off x="11002265" y="2628899"/>
            <a:ext cx="15674085" cy="8458204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Rectangle"/>
          <p:cNvSpPr/>
          <p:nvPr/>
        </p:nvSpPr>
        <p:spPr>
          <a:xfrm>
            <a:off x="11002265" y="2628900"/>
            <a:ext cx="9055514" cy="9376286"/>
          </a:xfrm>
          <a:prstGeom prst="rect">
            <a:avLst/>
          </a:prstGeom>
          <a:gradFill>
            <a:gsLst>
              <a:gs pos="0">
                <a:srgbClr val="FFFFFF">
                  <a:alpha val="10000"/>
                </a:srgbClr>
              </a:gs>
              <a:gs pos="25000">
                <a:srgbClr val="FFFFFF">
                  <a:alpha val="10000"/>
                </a:srgbClr>
              </a:gs>
              <a:gs pos="77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0" dist="508000" dir="8100000">
              <a:srgbClr val="000000">
                <a:alpha val="5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07" name="Does social  media celebrity ‘reach’ correlate  to volume demand?"/>
          <p:cNvSpPr txBox="1"/>
          <p:nvPr/>
        </p:nvSpPr>
        <p:spPr>
          <a:xfrm>
            <a:off x="11123631" y="9006078"/>
            <a:ext cx="8812781" cy="2669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5200">
                <a:solidFill>
                  <a:srgbClr val="F8F8F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Does social  media celebrity ‘reach’ correlate  to volume demand?</a:t>
            </a:r>
            <a:endParaRPr sz="120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08" name="Slide Number"/>
          <p:cNvSpPr txBox="1"/>
          <p:nvPr>
            <p:ph type="sldNum" sz="quarter" idx="4294967295"/>
          </p:nvPr>
        </p:nvSpPr>
        <p:spPr>
          <a:xfrm rot="16200000">
            <a:off x="779366" y="6539231"/>
            <a:ext cx="350483" cy="6375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3500">
                <a:solidFill>
                  <a:srgbClr val="E7E6E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" grpId="1"/>
      <p:bldP build="whole" bldLvl="1" animBg="1" rev="0" advAuto="0" spid="107" grpId="2"/>
      <p:bldP build="whole" bldLvl="1" animBg="1" rev="0" advAuto="0" spid="105" grpId="3"/>
      <p:bldP build="whole" bldLvl="1" animBg="1" rev="0" advAuto="0" spid="108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"/>
          <p:cNvSpPr/>
          <p:nvPr/>
        </p:nvSpPr>
        <p:spPr>
          <a:xfrm>
            <a:off x="10561281" y="1"/>
            <a:ext cx="13816370" cy="1371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4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2742" y="0"/>
                </a:lnTo>
                <a:close/>
              </a:path>
            </a:pathLst>
          </a:custGeom>
          <a:solidFill>
            <a:srgbClr val="E7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8F8F8"/>
                </a:solidFill>
              </a:defRPr>
            </a:pPr>
          </a:p>
        </p:txBody>
      </p:sp>
      <p:sp>
        <p:nvSpPr>
          <p:cNvPr id="111" name="Line"/>
          <p:cNvSpPr/>
          <p:nvPr/>
        </p:nvSpPr>
        <p:spPr>
          <a:xfrm>
            <a:off x="23961266" y="6232266"/>
            <a:ext cx="1" cy="1251472"/>
          </a:xfrm>
          <a:prstGeom prst="line">
            <a:avLst/>
          </a:prstGeom>
          <a:ln w="6350">
            <a:solidFill>
              <a:srgbClr val="F8F8F8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Nawh"/>
          <p:cNvSpPr txBox="1"/>
          <p:nvPr/>
        </p:nvSpPr>
        <p:spPr>
          <a:xfrm>
            <a:off x="4061226" y="5922384"/>
            <a:ext cx="3752047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9000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Nawh</a:t>
            </a:r>
          </a:p>
        </p:txBody>
      </p:sp>
      <p:pic>
        <p:nvPicPr>
          <p:cNvPr id="113" name="chris-leipelt-294220.jpg" descr="chris-leipelt-2942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977" y="2319933"/>
            <a:ext cx="11618012" cy="9995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  <p:bldP build="whole" bldLvl="1" animBg="1" rev="0" advAuto="0" spid="111" grpId="2"/>
      <p:bldP build="whole" bldLvl="1" animBg="1" rev="0" advAuto="0" spid="112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464646"/>
      </a:dk1>
      <a:lt1>
        <a:srgbClr val="F8F8F8"/>
      </a:lt1>
      <a:dk2>
        <a:srgbClr val="A7A7A7"/>
      </a:dk2>
      <a:lt2>
        <a:srgbClr val="535353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6464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6464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8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6464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64646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